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thumbnail" Target="docProps/thumbnail.jpeg"/><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extended-properties" Target="docProps/app.xml"/><Relationship Id="rId4" Type="http://schemas.openxmlformats.org/package/2006/relationships/metadata/core-properties" Target="docProps/core.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60" r:id="rId1"/>
  </p:sldMasterIdLst>
  <p:notesMasterIdLst>
    <p:notesMasterId r:id="rId26"/>
  </p:notesMasterIdLst>
  <p:sldIdLst>
    <p:sldId id="300" r:id="rId2"/>
    <p:sldId id="449" r:id="rId3"/>
    <p:sldId id="694" r:id="rId4"/>
    <p:sldId id="302" r:id="rId5"/>
    <p:sldId id="697" r:id="rId6"/>
    <p:sldId id="482" r:id="rId7"/>
    <p:sldId id="306" r:id="rId8"/>
    <p:sldId id="257" r:id="rId9"/>
    <p:sldId id="258" r:id="rId10"/>
    <p:sldId id="262" r:id="rId11"/>
    <p:sldId id="263" r:id="rId12"/>
    <p:sldId id="264" r:id="rId13"/>
    <p:sldId id="265" r:id="rId14"/>
    <p:sldId id="266" r:id="rId15"/>
    <p:sldId id="268" r:id="rId16"/>
    <p:sldId id="269" r:id="rId17"/>
    <p:sldId id="271" r:id="rId18"/>
    <p:sldId id="272" r:id="rId19"/>
    <p:sldId id="273" r:id="rId20"/>
    <p:sldId id="274" r:id="rId21"/>
    <p:sldId id="275" r:id="rId22"/>
    <p:sldId id="276" r:id="rId23"/>
    <p:sldId id="277" r:id="rId24"/>
    <p:sldId id="299" r:id="rId25"/>
  </p:sldIdLst>
  <p:sldSz cx="12192000" cy="6858000"/>
  <p:notesSz cx="6858000" cy="9144000"/>
  <p:custDataLst>
    <p:tags r:id="rId27"/>
  </p:custData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167B1"/>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7364"/>
    <p:restoredTop sz="95833"/>
  </p:normalViewPr>
  <p:slideViewPr>
    <p:cSldViewPr snapToGrid="0" snapToObjects="1">
      <p:cViewPr varScale="1">
        <p:scale>
          <a:sx n="112" d="100"/>
          <a:sy n="112" d="100"/>
        </p:scale>
        <p:origin x="336" y="324"/>
      </p:cViewPr>
      <p:guideLst/>
    </p:cSldViewPr>
  </p:slideViewPr>
  <p:notesTextViewPr>
    <p:cViewPr>
      <p:scale>
        <a:sx n="1" d="1"/>
        <a:sy n="1" d="1"/>
      </p:scale>
      <p:origin x="0" y="0"/>
    </p:cViewPr>
  </p:notesTextViewPr>
  <p:sorterViewPr>
    <p:cViewPr>
      <p:scale>
        <a:sx n="80" d="100"/>
        <a:sy n="80"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gs" Target="tags/tag1.xml"/><Relationship Id="rId30" Type="http://schemas.openxmlformats.org/officeDocument/2006/relationships/theme" Target="theme/theme1.xml"/></Relationships>
</file>

<file path=ppt/charts/_rels/chart1.xml.rels><?xml version="1.0" encoding="UTF-8" standalone="yes"?>
<Relationships xmlns="http://schemas.openxmlformats.org/package/2006/relationships"><Relationship Id="rId3" Type="http://schemas.openxmlformats.org/officeDocument/2006/relationships/oleObject" Target="file:///C:\Users\elise\Downloads\national_park_monthly_attendance.csv" TargetMode="External"/><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2"/>
    </mc:Choice>
    <mc:Fallback>
      <c:style val="2"/>
    </mc:Fallback>
  </mc:AlternateContent>
  <c:pivotSource>
    <c:name>[national_park_monthly_attendance.csv]Sheet2!PivotTable1</c:name>
    <c:fmtId val="4"/>
  </c:pivotSource>
  <c:chart>
    <c:autoTitleDeleted val="0"/>
    <c:pivotFmts>
      <c:pivotFmt>
        <c:idx val="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0"/>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1"/>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2"/>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3"/>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4"/>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5"/>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6"/>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7"/>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8"/>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9"/>
        <c:spPr>
          <a:solidFill>
            <a:schemeClr val="accent1"/>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0"/>
        <c:spPr>
          <a:solidFill>
            <a:schemeClr val="accent1"/>
          </a:solidFill>
          <a:ln w="28575" cap="rnd">
            <a:solidFill>
              <a:schemeClr val="accent1"/>
            </a:solidFill>
            <a:round/>
          </a:ln>
          <a:effectLst/>
        </c:spPr>
        <c:marker>
          <c:symbol val="none"/>
        </c:marker>
      </c:pivotFmt>
      <c:pivotFmt>
        <c:idx val="21"/>
        <c:spPr>
          <a:solidFill>
            <a:schemeClr val="accent1"/>
          </a:solidFill>
          <a:ln w="28575" cap="rnd">
            <a:solidFill>
              <a:schemeClr val="accent1"/>
            </a:solidFill>
            <a:round/>
          </a:ln>
          <a:effectLst/>
        </c:spPr>
        <c:marker>
          <c:symbol val="none"/>
        </c:marker>
      </c:pivotFmt>
      <c:pivotFmt>
        <c:idx val="22"/>
        <c:spPr>
          <a:solidFill>
            <a:schemeClr val="accent1"/>
          </a:solidFill>
          <a:ln w="28575" cap="rnd">
            <a:solidFill>
              <a:schemeClr val="accent1"/>
            </a:solidFill>
            <a:round/>
          </a:ln>
          <a:effectLst/>
        </c:spPr>
        <c:marker>
          <c:symbol val="none"/>
        </c:marker>
      </c:pivotFmt>
      <c:pivotFmt>
        <c:idx val="23"/>
        <c:spPr>
          <a:solidFill>
            <a:schemeClr val="accent1"/>
          </a:solidFill>
          <a:ln w="28575" cap="rnd">
            <a:solidFill>
              <a:schemeClr val="accent1"/>
            </a:solidFill>
            <a:round/>
          </a:ln>
          <a:effectLst/>
        </c:spPr>
        <c:marker>
          <c:symbol val="none"/>
        </c:marker>
      </c:pivotFmt>
      <c:pivotFmt>
        <c:idx val="24"/>
        <c:spPr>
          <a:solidFill>
            <a:schemeClr val="accent1"/>
          </a:solidFill>
          <a:ln w="28575" cap="rnd">
            <a:solidFill>
              <a:schemeClr val="accent1"/>
            </a:solidFill>
            <a:round/>
          </a:ln>
          <a:effectLst/>
        </c:spPr>
        <c:marker>
          <c:symbol val="none"/>
        </c:marker>
      </c:pivotFmt>
      <c:pivotFmt>
        <c:idx val="25"/>
        <c:spPr>
          <a:solidFill>
            <a:schemeClr val="accent1"/>
          </a:solidFill>
          <a:ln w="28575" cap="rnd">
            <a:solidFill>
              <a:schemeClr val="accent1"/>
            </a:solidFill>
            <a:round/>
          </a:ln>
          <a:effectLst/>
        </c:spPr>
        <c:marker>
          <c:symbol val="none"/>
        </c:marker>
      </c:pivotFmt>
      <c:pivotFmt>
        <c:idx val="26"/>
        <c:spPr>
          <a:solidFill>
            <a:schemeClr val="accent1"/>
          </a:solidFill>
          <a:ln w="28575" cap="rnd">
            <a:solidFill>
              <a:schemeClr val="accent1"/>
            </a:solidFill>
            <a:round/>
          </a:ln>
          <a:effectLst/>
        </c:spPr>
        <c:marker>
          <c:symbol val="none"/>
        </c:marker>
      </c:pivotFmt>
      <c:pivotFmt>
        <c:idx val="27"/>
        <c:spPr>
          <a:solidFill>
            <a:schemeClr val="accent1"/>
          </a:solidFill>
          <a:ln w="28575" cap="rnd">
            <a:solidFill>
              <a:schemeClr val="accent1"/>
            </a:solidFill>
            <a:round/>
          </a:ln>
          <a:effectLst/>
        </c:spPr>
        <c:marker>
          <c:symbol val="none"/>
        </c:marker>
      </c:pivotFmt>
      <c:pivotFmt>
        <c:idx val="2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4"/>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5"/>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6"/>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7"/>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8"/>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9"/>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0"/>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1"/>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2"/>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3"/>
        <c:spPr>
          <a:solidFill>
            <a:schemeClr val="accent1"/>
          </a:solidFill>
          <a:ln w="28575" cap="rnd">
            <a:solidFill>
              <a:schemeClr val="accent1"/>
            </a:solidFill>
            <a:round/>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0.10649329801749739"/>
          <c:y val="2.5444962924440172E-2"/>
          <c:w val="0.68317879293428407"/>
          <c:h val="0.89798767288920345"/>
        </c:manualLayout>
      </c:layout>
      <c:lineChart>
        <c:grouping val="standard"/>
        <c:varyColors val="0"/>
        <c:ser>
          <c:idx val="0"/>
          <c:order val="0"/>
          <c:tx>
            <c:strRef>
              <c:f>Sheet2!$B$1:$B$2</c:f>
              <c:strCache>
                <c:ptCount val="1"/>
                <c:pt idx="0">
                  <c:v>Alaska</c:v>
                </c:pt>
              </c:strCache>
            </c:strRef>
          </c:tx>
          <c:spPr>
            <a:ln w="28575" cap="rnd">
              <a:solidFill>
                <a:schemeClr val="accent1"/>
              </a:solidFill>
              <a:round/>
            </a:ln>
            <a:effectLst/>
          </c:spPr>
          <c:marker>
            <c:symbol val="none"/>
          </c:marker>
          <c:cat>
            <c:strRef>
              <c:f>Sheet2!$A$3:$A$15</c:f>
              <c:strCache>
                <c:ptCount val="12"/>
                <c:pt idx="0">
                  <c:v>2010</c:v>
                </c:pt>
                <c:pt idx="1">
                  <c:v>2011</c:v>
                </c:pt>
                <c:pt idx="2">
                  <c:v>2012</c:v>
                </c:pt>
                <c:pt idx="3">
                  <c:v>2013</c:v>
                </c:pt>
                <c:pt idx="4">
                  <c:v>2014</c:v>
                </c:pt>
                <c:pt idx="5">
                  <c:v>2015</c:v>
                </c:pt>
                <c:pt idx="6">
                  <c:v>2016</c:v>
                </c:pt>
                <c:pt idx="7">
                  <c:v>2017</c:v>
                </c:pt>
                <c:pt idx="8">
                  <c:v>2018</c:v>
                </c:pt>
                <c:pt idx="9">
                  <c:v>2019</c:v>
                </c:pt>
                <c:pt idx="10">
                  <c:v>2099</c:v>
                </c:pt>
                <c:pt idx="11">
                  <c:v>(blank)</c:v>
                </c:pt>
              </c:strCache>
            </c:strRef>
          </c:cat>
          <c:val>
            <c:numRef>
              <c:f>Sheet2!$B$3:$B$15</c:f>
              <c:numCache>
                <c:formatCode>General</c:formatCode>
                <c:ptCount val="12"/>
                <c:pt idx="0">
                  <c:v>2274843</c:v>
                </c:pt>
                <c:pt idx="1">
                  <c:v>2333919</c:v>
                </c:pt>
                <c:pt idx="2">
                  <c:v>2412524</c:v>
                </c:pt>
                <c:pt idx="3">
                  <c:v>2585980</c:v>
                </c:pt>
                <c:pt idx="4">
                  <c:v>2684693</c:v>
                </c:pt>
                <c:pt idx="5">
                  <c:v>2664293</c:v>
                </c:pt>
                <c:pt idx="6">
                  <c:v>2783011</c:v>
                </c:pt>
                <c:pt idx="7">
                  <c:v>2786065</c:v>
                </c:pt>
                <c:pt idx="8">
                  <c:v>2920249</c:v>
                </c:pt>
                <c:pt idx="9">
                  <c:v>3218301</c:v>
                </c:pt>
              </c:numCache>
            </c:numRef>
          </c:val>
          <c:smooth val="0"/>
          <c:extLst>
            <c:ext xmlns:c16="http://schemas.microsoft.com/office/drawing/2014/chart" uri="{C3380CC4-5D6E-409C-BE32-E72D297353CC}">
              <c16:uniqueId val="{00000000-555F-4FE1-823E-B605C81BB857}"/>
            </c:ext>
          </c:extLst>
        </c:ser>
        <c:ser>
          <c:idx val="1"/>
          <c:order val="1"/>
          <c:tx>
            <c:strRef>
              <c:f>Sheet2!$C$1:$C$2</c:f>
              <c:strCache>
                <c:ptCount val="1"/>
                <c:pt idx="0">
                  <c:v>Intermountain </c:v>
                </c:pt>
              </c:strCache>
            </c:strRef>
          </c:tx>
          <c:spPr>
            <a:ln w="28575" cap="rnd">
              <a:solidFill>
                <a:schemeClr val="accent2"/>
              </a:solidFill>
              <a:round/>
            </a:ln>
            <a:effectLst/>
          </c:spPr>
          <c:marker>
            <c:symbol val="none"/>
          </c:marker>
          <c:cat>
            <c:strRef>
              <c:f>Sheet2!$A$3:$A$15</c:f>
              <c:strCache>
                <c:ptCount val="12"/>
                <c:pt idx="0">
                  <c:v>2010</c:v>
                </c:pt>
                <c:pt idx="1">
                  <c:v>2011</c:v>
                </c:pt>
                <c:pt idx="2">
                  <c:v>2012</c:v>
                </c:pt>
                <c:pt idx="3">
                  <c:v>2013</c:v>
                </c:pt>
                <c:pt idx="4">
                  <c:v>2014</c:v>
                </c:pt>
                <c:pt idx="5">
                  <c:v>2015</c:v>
                </c:pt>
                <c:pt idx="6">
                  <c:v>2016</c:v>
                </c:pt>
                <c:pt idx="7">
                  <c:v>2017</c:v>
                </c:pt>
                <c:pt idx="8">
                  <c:v>2018</c:v>
                </c:pt>
                <c:pt idx="9">
                  <c:v>2019</c:v>
                </c:pt>
                <c:pt idx="10">
                  <c:v>2099</c:v>
                </c:pt>
                <c:pt idx="11">
                  <c:v>(blank)</c:v>
                </c:pt>
              </c:strCache>
            </c:strRef>
          </c:cat>
          <c:val>
            <c:numRef>
              <c:f>Sheet2!$C$3:$C$15</c:f>
              <c:numCache>
                <c:formatCode>General</c:formatCode>
                <c:ptCount val="12"/>
                <c:pt idx="0">
                  <c:v>42652924</c:v>
                </c:pt>
                <c:pt idx="1">
                  <c:v>40543746</c:v>
                </c:pt>
                <c:pt idx="2">
                  <c:v>41274385</c:v>
                </c:pt>
                <c:pt idx="3">
                  <c:v>39317965</c:v>
                </c:pt>
                <c:pt idx="4">
                  <c:v>43983051</c:v>
                </c:pt>
                <c:pt idx="5">
                  <c:v>49076680</c:v>
                </c:pt>
                <c:pt idx="6">
                  <c:v>54241653</c:v>
                </c:pt>
                <c:pt idx="7">
                  <c:v>57454921</c:v>
                </c:pt>
                <c:pt idx="8">
                  <c:v>55770379</c:v>
                </c:pt>
                <c:pt idx="9">
                  <c:v>56032229</c:v>
                </c:pt>
              </c:numCache>
            </c:numRef>
          </c:val>
          <c:smooth val="0"/>
          <c:extLst>
            <c:ext xmlns:c16="http://schemas.microsoft.com/office/drawing/2014/chart" uri="{C3380CC4-5D6E-409C-BE32-E72D297353CC}">
              <c16:uniqueId val="{00000001-555F-4FE1-823E-B605C81BB857}"/>
            </c:ext>
          </c:extLst>
        </c:ser>
        <c:ser>
          <c:idx val="2"/>
          <c:order val="2"/>
          <c:tx>
            <c:strRef>
              <c:f>Sheet2!$D$1:$D$2</c:f>
              <c:strCache>
                <c:ptCount val="1"/>
                <c:pt idx="0">
                  <c:v>Midwest </c:v>
                </c:pt>
              </c:strCache>
            </c:strRef>
          </c:tx>
          <c:spPr>
            <a:ln w="28575" cap="rnd">
              <a:solidFill>
                <a:schemeClr val="accent3"/>
              </a:solidFill>
              <a:round/>
            </a:ln>
            <a:effectLst/>
          </c:spPr>
          <c:marker>
            <c:symbol val="none"/>
          </c:marker>
          <c:cat>
            <c:strRef>
              <c:f>Sheet2!$A$3:$A$15</c:f>
              <c:strCache>
                <c:ptCount val="12"/>
                <c:pt idx="0">
                  <c:v>2010</c:v>
                </c:pt>
                <c:pt idx="1">
                  <c:v>2011</c:v>
                </c:pt>
                <c:pt idx="2">
                  <c:v>2012</c:v>
                </c:pt>
                <c:pt idx="3">
                  <c:v>2013</c:v>
                </c:pt>
                <c:pt idx="4">
                  <c:v>2014</c:v>
                </c:pt>
                <c:pt idx="5">
                  <c:v>2015</c:v>
                </c:pt>
                <c:pt idx="6">
                  <c:v>2016</c:v>
                </c:pt>
                <c:pt idx="7">
                  <c:v>2017</c:v>
                </c:pt>
                <c:pt idx="8">
                  <c:v>2018</c:v>
                </c:pt>
                <c:pt idx="9">
                  <c:v>2019</c:v>
                </c:pt>
                <c:pt idx="10">
                  <c:v>2099</c:v>
                </c:pt>
                <c:pt idx="11">
                  <c:v>(blank)</c:v>
                </c:pt>
              </c:strCache>
            </c:strRef>
          </c:cat>
          <c:val>
            <c:numRef>
              <c:f>Sheet2!$D$3:$D$15</c:f>
              <c:numCache>
                <c:formatCode>General</c:formatCode>
                <c:ptCount val="12"/>
                <c:pt idx="0">
                  <c:v>20813612</c:v>
                </c:pt>
                <c:pt idx="1">
                  <c:v>19420307</c:v>
                </c:pt>
                <c:pt idx="2">
                  <c:v>20246615</c:v>
                </c:pt>
                <c:pt idx="3">
                  <c:v>19210457</c:v>
                </c:pt>
                <c:pt idx="4">
                  <c:v>19417484</c:v>
                </c:pt>
                <c:pt idx="5">
                  <c:v>20654434</c:v>
                </c:pt>
                <c:pt idx="6">
                  <c:v>21773319</c:v>
                </c:pt>
                <c:pt idx="7">
                  <c:v>22201646</c:v>
                </c:pt>
                <c:pt idx="8">
                  <c:v>21807708</c:v>
                </c:pt>
                <c:pt idx="9">
                  <c:v>21683100</c:v>
                </c:pt>
              </c:numCache>
            </c:numRef>
          </c:val>
          <c:smooth val="0"/>
          <c:extLst>
            <c:ext xmlns:c16="http://schemas.microsoft.com/office/drawing/2014/chart" uri="{C3380CC4-5D6E-409C-BE32-E72D297353CC}">
              <c16:uniqueId val="{00000002-555F-4FE1-823E-B605C81BB857}"/>
            </c:ext>
          </c:extLst>
        </c:ser>
        <c:ser>
          <c:idx val="3"/>
          <c:order val="3"/>
          <c:tx>
            <c:strRef>
              <c:f>Sheet2!$E$1:$E$2</c:f>
              <c:strCache>
                <c:ptCount val="1"/>
                <c:pt idx="0">
                  <c:v>National Capital </c:v>
                </c:pt>
              </c:strCache>
            </c:strRef>
          </c:tx>
          <c:spPr>
            <a:ln w="28575" cap="rnd">
              <a:solidFill>
                <a:schemeClr val="accent4"/>
              </a:solidFill>
              <a:round/>
            </a:ln>
            <a:effectLst/>
          </c:spPr>
          <c:marker>
            <c:symbol val="none"/>
          </c:marker>
          <c:cat>
            <c:strRef>
              <c:f>Sheet2!$A$3:$A$15</c:f>
              <c:strCache>
                <c:ptCount val="12"/>
                <c:pt idx="0">
                  <c:v>2010</c:v>
                </c:pt>
                <c:pt idx="1">
                  <c:v>2011</c:v>
                </c:pt>
                <c:pt idx="2">
                  <c:v>2012</c:v>
                </c:pt>
                <c:pt idx="3">
                  <c:v>2013</c:v>
                </c:pt>
                <c:pt idx="4">
                  <c:v>2014</c:v>
                </c:pt>
                <c:pt idx="5">
                  <c:v>2015</c:v>
                </c:pt>
                <c:pt idx="6">
                  <c:v>2016</c:v>
                </c:pt>
                <c:pt idx="7">
                  <c:v>2017</c:v>
                </c:pt>
                <c:pt idx="8">
                  <c:v>2018</c:v>
                </c:pt>
                <c:pt idx="9">
                  <c:v>2019</c:v>
                </c:pt>
                <c:pt idx="10">
                  <c:v>2099</c:v>
                </c:pt>
                <c:pt idx="11">
                  <c:v>(blank)</c:v>
                </c:pt>
              </c:strCache>
            </c:strRef>
          </c:cat>
          <c:val>
            <c:numRef>
              <c:f>Sheet2!$E$3:$E$15</c:f>
              <c:numCache>
                <c:formatCode>General</c:formatCode>
                <c:ptCount val="12"/>
                <c:pt idx="0">
                  <c:v>45271135</c:v>
                </c:pt>
                <c:pt idx="1">
                  <c:v>45360304</c:v>
                </c:pt>
                <c:pt idx="2">
                  <c:v>49525528</c:v>
                </c:pt>
                <c:pt idx="3">
                  <c:v>49371776</c:v>
                </c:pt>
                <c:pt idx="4">
                  <c:v>53015597</c:v>
                </c:pt>
                <c:pt idx="5">
                  <c:v>56550890</c:v>
                </c:pt>
                <c:pt idx="6">
                  <c:v>61421319</c:v>
                </c:pt>
                <c:pt idx="7">
                  <c:v>57886443</c:v>
                </c:pt>
                <c:pt idx="8">
                  <c:v>54174137</c:v>
                </c:pt>
                <c:pt idx="9">
                  <c:v>54748049</c:v>
                </c:pt>
              </c:numCache>
            </c:numRef>
          </c:val>
          <c:smooth val="0"/>
          <c:extLst>
            <c:ext xmlns:c16="http://schemas.microsoft.com/office/drawing/2014/chart" uri="{C3380CC4-5D6E-409C-BE32-E72D297353CC}">
              <c16:uniqueId val="{00000003-555F-4FE1-823E-B605C81BB857}"/>
            </c:ext>
          </c:extLst>
        </c:ser>
        <c:ser>
          <c:idx val="4"/>
          <c:order val="4"/>
          <c:tx>
            <c:strRef>
              <c:f>Sheet2!$F$1:$F$2</c:f>
              <c:strCache>
                <c:ptCount val="1"/>
                <c:pt idx="0">
                  <c:v>Northeast </c:v>
                </c:pt>
              </c:strCache>
            </c:strRef>
          </c:tx>
          <c:spPr>
            <a:ln w="28575" cap="rnd">
              <a:solidFill>
                <a:schemeClr val="accent5"/>
              </a:solidFill>
              <a:round/>
            </a:ln>
            <a:effectLst/>
          </c:spPr>
          <c:marker>
            <c:symbol val="none"/>
          </c:marker>
          <c:cat>
            <c:strRef>
              <c:f>Sheet2!$A$3:$A$15</c:f>
              <c:strCache>
                <c:ptCount val="12"/>
                <c:pt idx="0">
                  <c:v>2010</c:v>
                </c:pt>
                <c:pt idx="1">
                  <c:v>2011</c:v>
                </c:pt>
                <c:pt idx="2">
                  <c:v>2012</c:v>
                </c:pt>
                <c:pt idx="3">
                  <c:v>2013</c:v>
                </c:pt>
                <c:pt idx="4">
                  <c:v>2014</c:v>
                </c:pt>
                <c:pt idx="5">
                  <c:v>2015</c:v>
                </c:pt>
                <c:pt idx="6">
                  <c:v>2016</c:v>
                </c:pt>
                <c:pt idx="7">
                  <c:v>2017</c:v>
                </c:pt>
                <c:pt idx="8">
                  <c:v>2018</c:v>
                </c:pt>
                <c:pt idx="9">
                  <c:v>2019</c:v>
                </c:pt>
                <c:pt idx="10">
                  <c:v>2099</c:v>
                </c:pt>
                <c:pt idx="11">
                  <c:v>(blank)</c:v>
                </c:pt>
              </c:strCache>
            </c:strRef>
          </c:cat>
          <c:val>
            <c:numRef>
              <c:f>Sheet2!$F$3:$F$15</c:f>
              <c:numCache>
                <c:formatCode>General</c:formatCode>
                <c:ptCount val="12"/>
                <c:pt idx="0">
                  <c:v>55235687</c:v>
                </c:pt>
                <c:pt idx="1">
                  <c:v>53149224</c:v>
                </c:pt>
                <c:pt idx="2">
                  <c:v>49868751</c:v>
                </c:pt>
                <c:pt idx="3">
                  <c:v>47262352</c:v>
                </c:pt>
                <c:pt idx="4">
                  <c:v>52677747</c:v>
                </c:pt>
                <c:pt idx="5">
                  <c:v>53642665</c:v>
                </c:pt>
                <c:pt idx="6">
                  <c:v>59350587</c:v>
                </c:pt>
                <c:pt idx="7">
                  <c:v>59632673</c:v>
                </c:pt>
                <c:pt idx="8">
                  <c:v>57039300</c:v>
                </c:pt>
                <c:pt idx="9">
                  <c:v>59905811</c:v>
                </c:pt>
              </c:numCache>
            </c:numRef>
          </c:val>
          <c:smooth val="0"/>
          <c:extLst>
            <c:ext xmlns:c16="http://schemas.microsoft.com/office/drawing/2014/chart" uri="{C3380CC4-5D6E-409C-BE32-E72D297353CC}">
              <c16:uniqueId val="{00000004-555F-4FE1-823E-B605C81BB857}"/>
            </c:ext>
          </c:extLst>
        </c:ser>
        <c:ser>
          <c:idx val="5"/>
          <c:order val="5"/>
          <c:tx>
            <c:strRef>
              <c:f>Sheet2!$G$1:$G$2</c:f>
              <c:strCache>
                <c:ptCount val="1"/>
                <c:pt idx="0">
                  <c:v>Pacific West </c:v>
                </c:pt>
              </c:strCache>
            </c:strRef>
          </c:tx>
          <c:spPr>
            <a:ln w="28575" cap="rnd">
              <a:solidFill>
                <a:schemeClr val="accent6"/>
              </a:solidFill>
              <a:round/>
            </a:ln>
            <a:effectLst/>
          </c:spPr>
          <c:marker>
            <c:symbol val="none"/>
          </c:marker>
          <c:cat>
            <c:strRef>
              <c:f>Sheet2!$A$3:$A$15</c:f>
              <c:strCache>
                <c:ptCount val="12"/>
                <c:pt idx="0">
                  <c:v>2010</c:v>
                </c:pt>
                <c:pt idx="1">
                  <c:v>2011</c:v>
                </c:pt>
                <c:pt idx="2">
                  <c:v>2012</c:v>
                </c:pt>
                <c:pt idx="3">
                  <c:v>2013</c:v>
                </c:pt>
                <c:pt idx="4">
                  <c:v>2014</c:v>
                </c:pt>
                <c:pt idx="5">
                  <c:v>2015</c:v>
                </c:pt>
                <c:pt idx="6">
                  <c:v>2016</c:v>
                </c:pt>
                <c:pt idx="7">
                  <c:v>2017</c:v>
                </c:pt>
                <c:pt idx="8">
                  <c:v>2018</c:v>
                </c:pt>
                <c:pt idx="9">
                  <c:v>2019</c:v>
                </c:pt>
                <c:pt idx="10">
                  <c:v>2099</c:v>
                </c:pt>
                <c:pt idx="11">
                  <c:v>(blank)</c:v>
                </c:pt>
              </c:strCache>
            </c:strRef>
          </c:cat>
          <c:val>
            <c:numRef>
              <c:f>Sheet2!$G$3:$G$15</c:f>
              <c:numCache>
                <c:formatCode>General</c:formatCode>
                <c:ptCount val="12"/>
                <c:pt idx="0">
                  <c:v>55546673</c:v>
                </c:pt>
                <c:pt idx="1">
                  <c:v>56108779</c:v>
                </c:pt>
                <c:pt idx="2">
                  <c:v>56750468</c:v>
                </c:pt>
                <c:pt idx="3">
                  <c:v>56168428</c:v>
                </c:pt>
                <c:pt idx="4">
                  <c:v>59183805</c:v>
                </c:pt>
                <c:pt idx="5">
                  <c:v>61026749</c:v>
                </c:pt>
                <c:pt idx="6">
                  <c:v>66109767</c:v>
                </c:pt>
                <c:pt idx="7">
                  <c:v>65461882</c:v>
                </c:pt>
                <c:pt idx="8">
                  <c:v>63329468</c:v>
                </c:pt>
                <c:pt idx="9">
                  <c:v>63322600</c:v>
                </c:pt>
              </c:numCache>
            </c:numRef>
          </c:val>
          <c:smooth val="0"/>
          <c:extLst>
            <c:ext xmlns:c16="http://schemas.microsoft.com/office/drawing/2014/chart" uri="{C3380CC4-5D6E-409C-BE32-E72D297353CC}">
              <c16:uniqueId val="{00000005-555F-4FE1-823E-B605C81BB857}"/>
            </c:ext>
          </c:extLst>
        </c:ser>
        <c:ser>
          <c:idx val="6"/>
          <c:order val="6"/>
          <c:tx>
            <c:strRef>
              <c:f>Sheet2!$H$1:$H$2</c:f>
              <c:strCache>
                <c:ptCount val="1"/>
                <c:pt idx="0">
                  <c:v>Southeast </c:v>
                </c:pt>
              </c:strCache>
            </c:strRef>
          </c:tx>
          <c:spPr>
            <a:ln w="28575" cap="rnd">
              <a:solidFill>
                <a:schemeClr val="accent1">
                  <a:lumMod val="60000"/>
                </a:schemeClr>
              </a:solidFill>
              <a:round/>
            </a:ln>
            <a:effectLst/>
          </c:spPr>
          <c:marker>
            <c:symbol val="none"/>
          </c:marker>
          <c:cat>
            <c:strRef>
              <c:f>Sheet2!$A$3:$A$15</c:f>
              <c:strCache>
                <c:ptCount val="12"/>
                <c:pt idx="0">
                  <c:v>2010</c:v>
                </c:pt>
                <c:pt idx="1">
                  <c:v>2011</c:v>
                </c:pt>
                <c:pt idx="2">
                  <c:v>2012</c:v>
                </c:pt>
                <c:pt idx="3">
                  <c:v>2013</c:v>
                </c:pt>
                <c:pt idx="4">
                  <c:v>2014</c:v>
                </c:pt>
                <c:pt idx="5">
                  <c:v>2015</c:v>
                </c:pt>
                <c:pt idx="6">
                  <c:v>2016</c:v>
                </c:pt>
                <c:pt idx="7">
                  <c:v>2017</c:v>
                </c:pt>
                <c:pt idx="8">
                  <c:v>2018</c:v>
                </c:pt>
                <c:pt idx="9">
                  <c:v>2019</c:v>
                </c:pt>
                <c:pt idx="10">
                  <c:v>2099</c:v>
                </c:pt>
                <c:pt idx="11">
                  <c:v>(blank)</c:v>
                </c:pt>
              </c:strCache>
            </c:strRef>
          </c:cat>
          <c:val>
            <c:numRef>
              <c:f>Sheet2!$H$3:$H$15</c:f>
              <c:numCache>
                <c:formatCode>General</c:formatCode>
                <c:ptCount val="12"/>
                <c:pt idx="0">
                  <c:v>59508895</c:v>
                </c:pt>
                <c:pt idx="1">
                  <c:v>62022937</c:v>
                </c:pt>
                <c:pt idx="2">
                  <c:v>62687411</c:v>
                </c:pt>
                <c:pt idx="3">
                  <c:v>59713937</c:v>
                </c:pt>
                <c:pt idx="4">
                  <c:v>61837705</c:v>
                </c:pt>
                <c:pt idx="5">
                  <c:v>63631541</c:v>
                </c:pt>
                <c:pt idx="6">
                  <c:v>65292033</c:v>
                </c:pt>
                <c:pt idx="7">
                  <c:v>65459121</c:v>
                </c:pt>
                <c:pt idx="8">
                  <c:v>63170592</c:v>
                </c:pt>
                <c:pt idx="9">
                  <c:v>68538529</c:v>
                </c:pt>
                <c:pt idx="10">
                  <c:v>68000</c:v>
                </c:pt>
              </c:numCache>
            </c:numRef>
          </c:val>
          <c:smooth val="0"/>
          <c:extLst>
            <c:ext xmlns:c16="http://schemas.microsoft.com/office/drawing/2014/chart" uri="{C3380CC4-5D6E-409C-BE32-E72D297353CC}">
              <c16:uniqueId val="{00000006-555F-4FE1-823E-B605C81BB857}"/>
            </c:ext>
          </c:extLst>
        </c:ser>
        <c:ser>
          <c:idx val="7"/>
          <c:order val="7"/>
          <c:tx>
            <c:strRef>
              <c:f>Sheet2!$I$1:$I$2</c:f>
              <c:strCache>
                <c:ptCount val="1"/>
                <c:pt idx="0">
                  <c:v>(blank)</c:v>
                </c:pt>
              </c:strCache>
            </c:strRef>
          </c:tx>
          <c:spPr>
            <a:ln w="28575" cap="rnd">
              <a:solidFill>
                <a:schemeClr val="accent2">
                  <a:lumMod val="60000"/>
                </a:schemeClr>
              </a:solidFill>
              <a:round/>
            </a:ln>
            <a:effectLst/>
          </c:spPr>
          <c:marker>
            <c:symbol val="none"/>
          </c:marker>
          <c:cat>
            <c:strRef>
              <c:f>Sheet2!$A$3:$A$15</c:f>
              <c:strCache>
                <c:ptCount val="12"/>
                <c:pt idx="0">
                  <c:v>2010</c:v>
                </c:pt>
                <c:pt idx="1">
                  <c:v>2011</c:v>
                </c:pt>
                <c:pt idx="2">
                  <c:v>2012</c:v>
                </c:pt>
                <c:pt idx="3">
                  <c:v>2013</c:v>
                </c:pt>
                <c:pt idx="4">
                  <c:v>2014</c:v>
                </c:pt>
                <c:pt idx="5">
                  <c:v>2015</c:v>
                </c:pt>
                <c:pt idx="6">
                  <c:v>2016</c:v>
                </c:pt>
                <c:pt idx="7">
                  <c:v>2017</c:v>
                </c:pt>
                <c:pt idx="8">
                  <c:v>2018</c:v>
                </c:pt>
                <c:pt idx="9">
                  <c:v>2019</c:v>
                </c:pt>
                <c:pt idx="10">
                  <c:v>2099</c:v>
                </c:pt>
                <c:pt idx="11">
                  <c:v>(blank)</c:v>
                </c:pt>
              </c:strCache>
            </c:strRef>
          </c:cat>
          <c:val>
            <c:numRef>
              <c:f>Sheet2!$I$3:$I$15</c:f>
              <c:numCache>
                <c:formatCode>General</c:formatCode>
                <c:ptCount val="12"/>
              </c:numCache>
            </c:numRef>
          </c:val>
          <c:smooth val="0"/>
          <c:extLst>
            <c:ext xmlns:c16="http://schemas.microsoft.com/office/drawing/2014/chart" uri="{C3380CC4-5D6E-409C-BE32-E72D297353CC}">
              <c16:uniqueId val="{00000007-555F-4FE1-823E-B605C81BB857}"/>
            </c:ext>
          </c:extLst>
        </c:ser>
        <c:dLbls>
          <c:showLegendKey val="0"/>
          <c:showVal val="0"/>
          <c:showCatName val="0"/>
          <c:showSerName val="0"/>
          <c:showPercent val="0"/>
          <c:showBubbleSize val="0"/>
        </c:dLbls>
        <c:smooth val="0"/>
        <c:axId val="1161922576"/>
        <c:axId val="2009452480"/>
      </c:lineChart>
      <c:catAx>
        <c:axId val="116192257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2009452480"/>
        <c:crosses val="autoZero"/>
        <c:auto val="1"/>
        <c:lblAlgn val="ctr"/>
        <c:lblOffset val="100"/>
        <c:noMultiLvlLbl val="0"/>
      </c:catAx>
      <c:valAx>
        <c:axId val="2009452480"/>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crossAx val="1161922576"/>
        <c:crosses val="autoZero"/>
        <c:crossBetween val="between"/>
      </c:valAx>
      <c:spPr>
        <a:noFill/>
        <a:ln>
          <a:noFill/>
        </a:ln>
        <a:effectLst/>
      </c:spPr>
    </c:plotArea>
    <c:legend>
      <c:legendPos val="r"/>
      <c:overlay val="0"/>
      <c:spPr>
        <a:noFill/>
        <a:ln>
          <a:noFill/>
        </a:ln>
        <a:effectLst/>
      </c:spPr>
      <c:txPr>
        <a:bodyPr rot="0" spcFirstLastPara="1" vertOverflow="ellipsis" vert="horz" wrap="square" anchor="ctr" anchorCtr="1"/>
        <a:lstStyle/>
        <a:p>
          <a:pPr>
            <a:defRPr sz="105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sz="1050"/>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jpeg>
</file>

<file path=ppt/media/image10.sv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3.gif>
</file>

<file path=ppt/media/image4.jp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30D1D12-0C1A-0642-A6EE-F9EC228A8814}" type="datetimeFigureOut">
              <a:rPr lang="en-US" smtClean="0"/>
              <a:t>3/9/2025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674B5ED-7264-1F41-8D2B-DB5023F41012}" type="slidenum">
              <a:rPr lang="en-US" smtClean="0"/>
              <a:t>‹#›</a:t>
            </a:fld>
            <a:endParaRPr lang="en-US"/>
          </a:p>
        </p:txBody>
      </p:sp>
    </p:spTree>
    <p:extLst>
      <p:ext uri="{BB962C8B-B14F-4D97-AF65-F5344CB8AC3E}">
        <p14:creationId xmlns:p14="http://schemas.microsoft.com/office/powerpoint/2010/main" val="339334088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8A4609AD-A854-3F49-BC10-8C1FD631C556}" type="slidenum">
              <a:rPr lang="en-US" smtClean="0"/>
              <a:t>1</a:t>
            </a:fld>
            <a:endParaRPr lang="en-US"/>
          </a:p>
        </p:txBody>
      </p:sp>
    </p:spTree>
    <p:extLst>
      <p:ext uri="{BB962C8B-B14F-4D97-AF65-F5344CB8AC3E}">
        <p14:creationId xmlns:p14="http://schemas.microsoft.com/office/powerpoint/2010/main" val="74583480"/>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5"/>
        <p:cNvGrpSpPr/>
        <p:nvPr/>
      </p:nvGrpSpPr>
      <p:grpSpPr>
        <a:xfrm>
          <a:off x="0" y="0"/>
          <a:ext cx="0" cy="0"/>
          <a:chOff x="0" y="0"/>
          <a:chExt cx="0" cy="0"/>
        </a:xfrm>
      </p:grpSpPr>
      <p:sp>
        <p:nvSpPr>
          <p:cNvPr id="166" name="Google Shape;166;p1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67" name="Google Shape;167;p1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p1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76" name="Google Shape;176;p1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p1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192" name="Google Shape;192;p1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Show the census data example</a:t>
            </a:r>
            <a:endParaRPr/>
          </a:p>
        </p:txBody>
      </p:sp>
      <p:sp>
        <p:nvSpPr>
          <p:cNvPr id="193" name="Google Shape;193;p13: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15</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
        <p:cNvGrpSpPr/>
        <p:nvPr/>
      </p:nvGrpSpPr>
      <p:grpSpPr>
        <a:xfrm>
          <a:off x="0" y="0"/>
          <a:ext cx="0" cy="0"/>
          <a:chOff x="0" y="0"/>
          <a:chExt cx="0" cy="0"/>
        </a:xfrm>
      </p:grpSpPr>
      <p:sp>
        <p:nvSpPr>
          <p:cNvPr id="201" name="Google Shape;201;p1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02" name="Google Shape;202;p1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Updated from same source – simpler to explain.   In (a) the data is “messy” because there are variables in both rows and columns – this might be a good way to present it, but it is not a good way to prepare for analysis.  (b) is exactly the same data presented in a “long” format.  Each variable is in a column of its own.   It is not a learning point, but this transformation technique is called “melting” the data and the result is a “molten” dataset.</a:t>
            </a:r>
            <a:endParaRPr/>
          </a:p>
        </p:txBody>
      </p:sp>
      <p:sp>
        <p:nvSpPr>
          <p:cNvPr id="203" name="Google Shape;203;p14: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16</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7"/>
        <p:cNvGrpSpPr/>
        <p:nvPr/>
      </p:nvGrpSpPr>
      <p:grpSpPr>
        <a:xfrm>
          <a:off x="0" y="0"/>
          <a:ext cx="0" cy="0"/>
          <a:chOff x="0" y="0"/>
          <a:chExt cx="0" cy="0"/>
        </a:xfrm>
      </p:grpSpPr>
      <p:sp>
        <p:nvSpPr>
          <p:cNvPr id="218" name="Google Shape;218;p16: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19" name="Google Shape;219;p16: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7"/>
        <p:cNvGrpSpPr/>
        <p:nvPr/>
      </p:nvGrpSpPr>
      <p:grpSpPr>
        <a:xfrm>
          <a:off x="0" y="0"/>
          <a:ext cx="0" cy="0"/>
          <a:chOff x="0" y="0"/>
          <a:chExt cx="0" cy="0"/>
        </a:xfrm>
      </p:grpSpPr>
      <p:sp>
        <p:nvSpPr>
          <p:cNvPr id="228" name="Google Shape;228;p1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29" name="Google Shape;229;p1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
        <p:cNvGrpSpPr/>
        <p:nvPr/>
      </p:nvGrpSpPr>
      <p:grpSpPr>
        <a:xfrm>
          <a:off x="0" y="0"/>
          <a:ext cx="0" cy="0"/>
          <a:chOff x="0" y="0"/>
          <a:chExt cx="0" cy="0"/>
        </a:xfrm>
      </p:grpSpPr>
      <p:sp>
        <p:nvSpPr>
          <p:cNvPr id="238" name="Google Shape;238;p1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39" name="Google Shape;239;p1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6"/>
        <p:cNvGrpSpPr/>
        <p:nvPr/>
      </p:nvGrpSpPr>
      <p:grpSpPr>
        <a:xfrm>
          <a:off x="0" y="0"/>
          <a:ext cx="0" cy="0"/>
          <a:chOff x="0" y="0"/>
          <a:chExt cx="0" cy="0"/>
        </a:xfrm>
      </p:grpSpPr>
      <p:sp>
        <p:nvSpPr>
          <p:cNvPr id="247" name="Google Shape;247;p1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48" name="Google Shape;248;p1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5"/>
        <p:cNvGrpSpPr/>
        <p:nvPr/>
      </p:nvGrpSpPr>
      <p:grpSpPr>
        <a:xfrm>
          <a:off x="0" y="0"/>
          <a:ext cx="0" cy="0"/>
          <a:chOff x="0" y="0"/>
          <a:chExt cx="0" cy="0"/>
        </a:xfrm>
      </p:grpSpPr>
      <p:sp>
        <p:nvSpPr>
          <p:cNvPr id="256" name="Google Shape;256;p20: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57" name="Google Shape;257;p20: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64"/>
        <p:cNvGrpSpPr/>
        <p:nvPr/>
      </p:nvGrpSpPr>
      <p:grpSpPr>
        <a:xfrm>
          <a:off x="0" y="0"/>
          <a:ext cx="0" cy="0"/>
          <a:chOff x="0" y="0"/>
          <a:chExt cx="0" cy="0"/>
        </a:xfrm>
      </p:grpSpPr>
      <p:sp>
        <p:nvSpPr>
          <p:cNvPr id="265" name="Google Shape;265;p21: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266" name="Google Shape;266;p21: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A4609AD-A854-3F49-BC10-8C1FD631C556}" type="slidenum">
              <a:rPr lang="en-US" smtClean="0"/>
              <a:t>2</a:t>
            </a:fld>
            <a:endParaRPr lang="en-US"/>
          </a:p>
        </p:txBody>
      </p:sp>
    </p:spTree>
    <p:extLst>
      <p:ext uri="{BB962C8B-B14F-4D97-AF65-F5344CB8AC3E}">
        <p14:creationId xmlns:p14="http://schemas.microsoft.com/office/powerpoint/2010/main" val="358976181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6"/>
        <p:cNvGrpSpPr/>
        <p:nvPr/>
      </p:nvGrpSpPr>
      <p:grpSpPr>
        <a:xfrm>
          <a:off x="0" y="0"/>
          <a:ext cx="0" cy="0"/>
          <a:chOff x="0" y="0"/>
          <a:chExt cx="0" cy="0"/>
        </a:xfrm>
      </p:grpSpPr>
      <p:sp>
        <p:nvSpPr>
          <p:cNvPr id="277" name="Google Shape;277;p2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278" name="Google Shape;278;p2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r>
              <a:rPr lang="en-US"/>
              <a:t>For long course, briefly explain and demonstrate each function.  </a:t>
            </a:r>
            <a:endParaRPr/>
          </a:p>
        </p:txBody>
      </p:sp>
      <p:sp>
        <p:nvSpPr>
          <p:cNvPr id="279" name="Google Shape;279;p22:notes"/>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lvl="0" indent="0" algn="r" rtl="0">
              <a:lnSpc>
                <a:spcPct val="100000"/>
              </a:lnSpc>
              <a:spcBef>
                <a:spcPts val="0"/>
              </a:spcBef>
              <a:spcAft>
                <a:spcPts val="0"/>
              </a:spcAft>
              <a:buSzPts val="1400"/>
              <a:buNone/>
            </a:pPr>
            <a:fld id="{00000000-1234-1234-1234-123412341234}" type="slidenum">
              <a:rPr lang="en-US"/>
              <a:t>23</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8"/>
        <p:cNvGrpSpPr/>
        <p:nvPr/>
      </p:nvGrpSpPr>
      <p:grpSpPr>
        <a:xfrm>
          <a:off x="0" y="0"/>
          <a:ext cx="0" cy="0"/>
          <a:chOff x="0" y="0"/>
          <a:chExt cx="0" cy="0"/>
        </a:xfrm>
      </p:grpSpPr>
      <p:sp>
        <p:nvSpPr>
          <p:cNvPr id="489" name="Google Shape;489;p44: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490" name="Google Shape;490;p44: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8A4609AD-A854-3F49-BC10-8C1FD631C556}" type="slidenum">
              <a:rPr lang="en-US" smtClean="0"/>
              <a:t>4</a:t>
            </a:fld>
            <a:endParaRPr lang="en-US"/>
          </a:p>
        </p:txBody>
      </p:sp>
    </p:spTree>
    <p:extLst>
      <p:ext uri="{BB962C8B-B14F-4D97-AF65-F5344CB8AC3E}">
        <p14:creationId xmlns:p14="http://schemas.microsoft.com/office/powerpoint/2010/main" val="3460495468"/>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
        <p:cNvGrpSpPr/>
        <p:nvPr/>
      </p:nvGrpSpPr>
      <p:grpSpPr>
        <a:xfrm>
          <a:off x="0" y="0"/>
          <a:ext cx="0" cy="0"/>
          <a:chOff x="0" y="0"/>
          <a:chExt cx="0" cy="0"/>
        </a:xfrm>
      </p:grpSpPr>
      <p:sp>
        <p:nvSpPr>
          <p:cNvPr id="87" name="Google Shape;87;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100"/>
              <a:buNone/>
            </a:pPr>
            <a:endParaRPr/>
          </a:p>
        </p:txBody>
      </p:sp>
      <p:sp>
        <p:nvSpPr>
          <p:cNvPr id="88" name="Google Shape;88;p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p2: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99" name="Google Shape;99;p2: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
        <p:cNvGrpSpPr/>
        <p:nvPr/>
      </p:nvGrpSpPr>
      <p:grpSpPr>
        <a:xfrm>
          <a:off x="0" y="0"/>
          <a:ext cx="0" cy="0"/>
          <a:chOff x="0" y="0"/>
          <a:chExt cx="0" cy="0"/>
        </a:xfrm>
      </p:grpSpPr>
      <p:sp>
        <p:nvSpPr>
          <p:cNvPr id="106" name="Google Shape;106;p3: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07" name="Google Shape;107;p3: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7: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41" name="Google Shape;141;p7: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
        <p:cNvGrpSpPr/>
        <p:nvPr/>
      </p:nvGrpSpPr>
      <p:grpSpPr>
        <a:xfrm>
          <a:off x="0" y="0"/>
          <a:ext cx="0" cy="0"/>
          <a:chOff x="0" y="0"/>
          <a:chExt cx="0" cy="0"/>
        </a:xfrm>
      </p:grpSpPr>
      <p:sp>
        <p:nvSpPr>
          <p:cNvPr id="150" name="Google Shape;150;p8: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1" name="Google Shape;151;p8: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9:notes"/>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noAutofit/>
          </a:bodyPr>
          <a:lstStyle/>
          <a:p>
            <a:pPr marL="0" lvl="0" indent="0" algn="l" rtl="0">
              <a:lnSpc>
                <a:spcPct val="100000"/>
              </a:lnSpc>
              <a:spcBef>
                <a:spcPts val="0"/>
              </a:spcBef>
              <a:spcAft>
                <a:spcPts val="0"/>
              </a:spcAft>
              <a:buSzPts val="1400"/>
              <a:buNone/>
            </a:pPr>
            <a:endParaRPr/>
          </a:p>
        </p:txBody>
      </p:sp>
      <p:sp>
        <p:nvSpPr>
          <p:cNvPr id="159" name="Google Shape;159;p9:notes"/>
          <p:cNvSpPr>
            <a:spLocks noGrp="1" noRot="1" noChangeAspect="1"/>
          </p:cNvSpPr>
          <p:nvPr>
            <p:ph type="sldImg" idx="2"/>
          </p:nvPr>
        </p:nvSpPr>
        <p:spPr>
          <a:xfrm>
            <a:off x="685800" y="1143000"/>
            <a:ext cx="5486400" cy="3086100"/>
          </a:xfrm>
          <a:custGeom>
            <a:avLst/>
            <a:gdLst/>
            <a:ahLst/>
            <a:cxnLst/>
            <a:rect l="l" t="t" r="r" b="b"/>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728787"/>
            <a:ext cx="9144000" cy="1781175"/>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479851BC-F170-4E4B-8200-C04C1C7E299C}" type="datetimeFigureOut">
              <a:rPr lang="en-US" smtClean="0"/>
              <a:t>3/9/2025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D6BF1C-62BE-7D4B-8F59-44B118A75BEC}" type="slidenum">
              <a:rPr lang="en-US" smtClean="0"/>
              <a:t>‹#›</a:t>
            </a:fld>
            <a:endParaRPr lang="en-US"/>
          </a:p>
        </p:txBody>
      </p:sp>
    </p:spTree>
    <p:extLst>
      <p:ext uri="{BB962C8B-B14F-4D97-AF65-F5344CB8AC3E}">
        <p14:creationId xmlns:p14="http://schemas.microsoft.com/office/powerpoint/2010/main" val="370188690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479851BC-F170-4E4B-8200-C04C1C7E299C}" type="datetimeFigureOut">
              <a:rPr lang="en-US" smtClean="0"/>
              <a:t>3/9/2025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67D6BF1C-62BE-7D4B-8F59-44B118A75BEC}" type="slidenum">
              <a:rPr lang="en-US" smtClean="0"/>
              <a:t>‹#›</a:t>
            </a:fld>
            <a:endParaRPr lang="en-US"/>
          </a:p>
        </p:txBody>
      </p:sp>
    </p:spTree>
    <p:extLst>
      <p:ext uri="{BB962C8B-B14F-4D97-AF65-F5344CB8AC3E}">
        <p14:creationId xmlns:p14="http://schemas.microsoft.com/office/powerpoint/2010/main" val="408475159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2214563"/>
            <a:ext cx="5181600" cy="39624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Content Placeholder 3"/>
          <p:cNvSpPr>
            <a:spLocks noGrp="1"/>
          </p:cNvSpPr>
          <p:nvPr>
            <p:ph sz="half" idx="2"/>
          </p:nvPr>
        </p:nvSpPr>
        <p:spPr>
          <a:xfrm>
            <a:off x="6172200" y="2214563"/>
            <a:ext cx="5181600" cy="39624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479851BC-F170-4E4B-8200-C04C1C7E299C}" type="datetimeFigureOut">
              <a:rPr lang="en-US" smtClean="0"/>
              <a:t>3/9/2025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67D6BF1C-62BE-7D4B-8F59-44B118A75BEC}" type="slidenum">
              <a:rPr lang="en-US" smtClean="0"/>
              <a:t>‹#›</a:t>
            </a:fld>
            <a:endParaRPr lang="en-US"/>
          </a:p>
        </p:txBody>
      </p:sp>
    </p:spTree>
    <p:extLst>
      <p:ext uri="{BB962C8B-B14F-4D97-AF65-F5344CB8AC3E}">
        <p14:creationId xmlns:p14="http://schemas.microsoft.com/office/powerpoint/2010/main" val="169390746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79851BC-F170-4E4B-8200-C04C1C7E299C}" type="datetimeFigureOut">
              <a:rPr lang="en-US" smtClean="0"/>
              <a:t>3/9/2025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67D6BF1C-62BE-7D4B-8F59-44B118A75BEC}" type="slidenum">
              <a:rPr lang="en-US" smtClean="0"/>
              <a:t>‹#›</a:t>
            </a:fld>
            <a:endParaRPr lang="en-US"/>
          </a:p>
        </p:txBody>
      </p:sp>
    </p:spTree>
    <p:extLst>
      <p:ext uri="{BB962C8B-B14F-4D97-AF65-F5344CB8AC3E}">
        <p14:creationId xmlns:p14="http://schemas.microsoft.com/office/powerpoint/2010/main" val="3346791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itle">
  <p:cSld name="Title &amp; Subtitle">
    <p:spTree>
      <p:nvGrpSpPr>
        <p:cNvPr id="1" name=""/>
        <p:cNvGrpSpPr/>
        <p:nvPr/>
      </p:nvGrpSpPr>
      <p:grpSpPr>
        <a:xfrm>
          <a:off x="0" y="0"/>
          <a:ext cx="0" cy="0"/>
          <a:chOff x="0" y="0"/>
          <a:chExt cx="0" cy="0"/>
        </a:xfrm>
      </p:grpSpPr>
      <p:sp>
        <p:nvSpPr>
          <p:cNvPr id="12" name="Shape 12"/>
          <p:cNvSpPr/>
          <p:nvPr/>
        </p:nvSpPr>
        <p:spPr>
          <a:xfrm>
            <a:off x="148828" y="1021769"/>
            <a:ext cx="4565225" cy="331758"/>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lvl1pPr algn="l" defTabSz="457200">
              <a:defRPr sz="2400">
                <a:latin typeface="Calibri"/>
                <a:ea typeface="Calibri"/>
                <a:cs typeface="Calibri"/>
                <a:sym typeface="Calibri"/>
              </a:defRPr>
            </a:lvl1pPr>
          </a:lstStyle>
          <a:p>
            <a:r>
              <a:rPr sz="1687" b="1" dirty="0"/>
              <a:t>Supporting a Balanced, Modern and Ready Nation</a:t>
            </a:r>
          </a:p>
        </p:txBody>
      </p:sp>
      <p:pic>
        <p:nvPicPr>
          <p:cNvPr id="13" name="mors-w-green-blue-globe.png"/>
          <p:cNvPicPr>
            <a:picLocks noChangeAspect="1"/>
          </p:cNvPicPr>
          <p:nvPr/>
        </p:nvPicPr>
        <p:blipFill>
          <a:blip r:embed="rId2"/>
          <a:stretch>
            <a:fillRect/>
          </a:stretch>
        </p:blipFill>
        <p:spPr>
          <a:xfrm>
            <a:off x="856264" y="281286"/>
            <a:ext cx="3150352" cy="740484"/>
          </a:xfrm>
          <a:prstGeom prst="rect">
            <a:avLst/>
          </a:prstGeom>
          <a:ln w="12700">
            <a:miter lim="400000"/>
          </a:ln>
        </p:spPr>
      </p:pic>
      <p:sp>
        <p:nvSpPr>
          <p:cNvPr id="14" name="Shape 14"/>
          <p:cNvSpPr>
            <a:spLocks noGrp="1"/>
          </p:cNvSpPr>
          <p:nvPr>
            <p:ph type="sldNum" sz="quarter" idx="2"/>
          </p:nvPr>
        </p:nvSpPr>
        <p:spPr>
          <a:prstGeom prst="rect">
            <a:avLst/>
          </a:prstGeom>
        </p:spPr>
        <p:txBody>
          <a:bodyPr/>
          <a:lstStyle/>
          <a:p>
            <a:fld id="{86CB4B4D-7CA3-9044-876B-883B54F8677D}" type="slidenum">
              <a:t>‹#›</a:t>
            </a:fld>
            <a:endParaRPr/>
          </a:p>
        </p:txBody>
      </p:sp>
    </p:spTree>
    <p:extLst>
      <p:ext uri="{BB962C8B-B14F-4D97-AF65-F5344CB8AC3E}">
        <p14:creationId xmlns:p14="http://schemas.microsoft.com/office/powerpoint/2010/main" val="3639494190"/>
      </p:ext>
    </p:extLst>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Quote">
    <p:spTree>
      <p:nvGrpSpPr>
        <p:cNvPr id="1" name=""/>
        <p:cNvGrpSpPr/>
        <p:nvPr/>
      </p:nvGrpSpPr>
      <p:grpSpPr>
        <a:xfrm>
          <a:off x="0" y="0"/>
          <a:ext cx="0" cy="0"/>
          <a:chOff x="0" y="0"/>
          <a:chExt cx="0" cy="0"/>
        </a:xfrm>
      </p:grpSpPr>
      <p:sp>
        <p:nvSpPr>
          <p:cNvPr id="94" name="Shape 94"/>
          <p:cNvSpPr>
            <a:spLocks noGrp="1"/>
          </p:cNvSpPr>
          <p:nvPr>
            <p:ph type="body" sz="quarter" idx="13"/>
          </p:nvPr>
        </p:nvSpPr>
        <p:spPr>
          <a:xfrm>
            <a:off x="1190626" y="4473774"/>
            <a:ext cx="9810751" cy="369332"/>
          </a:xfrm>
          <a:prstGeom prst="rect">
            <a:avLst/>
          </a:prstGeom>
        </p:spPr>
        <p:txBody>
          <a:bodyPr anchor="t">
            <a:spAutoFit/>
          </a:bodyPr>
          <a:lstStyle>
            <a:lvl1pPr marL="0" indent="0" algn="ctr">
              <a:spcBef>
                <a:spcPts val="0"/>
              </a:spcBef>
              <a:buSzTx/>
              <a:buNone/>
              <a:defRPr sz="2000"/>
            </a:lvl1pPr>
          </a:lstStyle>
          <a:p>
            <a:r>
              <a:rPr dirty="0"/>
              <a:t>–Johnny Appleseed</a:t>
            </a:r>
          </a:p>
        </p:txBody>
      </p:sp>
      <p:sp>
        <p:nvSpPr>
          <p:cNvPr id="95" name="Shape 95"/>
          <p:cNvSpPr>
            <a:spLocks noGrp="1"/>
          </p:cNvSpPr>
          <p:nvPr>
            <p:ph type="body" sz="quarter" idx="14"/>
          </p:nvPr>
        </p:nvSpPr>
        <p:spPr>
          <a:xfrm>
            <a:off x="1190626" y="3000375"/>
            <a:ext cx="9810751" cy="480131"/>
          </a:xfrm>
          <a:prstGeom prst="rect">
            <a:avLst/>
          </a:prstGeom>
        </p:spPr>
        <p:txBody>
          <a:bodyPr>
            <a:spAutoFit/>
          </a:bodyPr>
          <a:lstStyle>
            <a:lvl1pPr marL="0" indent="0" algn="ctr">
              <a:spcBef>
                <a:spcPts val="0"/>
              </a:spcBef>
              <a:buSzTx/>
              <a:buNone/>
              <a:defRPr sz="2800" b="1"/>
            </a:lvl1pPr>
          </a:lstStyle>
          <a:p>
            <a:r>
              <a:rPr dirty="0"/>
              <a:t>“Type a quote here.” </a:t>
            </a:r>
          </a:p>
        </p:txBody>
      </p:sp>
      <p:sp>
        <p:nvSpPr>
          <p:cNvPr id="96" name="Shape 96"/>
          <p:cNvSpPr>
            <a:spLocks noGrp="1"/>
          </p:cNvSpPr>
          <p:nvPr>
            <p:ph type="sldNum" sz="quarter" idx="2"/>
          </p:nvPr>
        </p:nvSpPr>
        <p:spPr>
          <a:xfrm>
            <a:off x="11601637" y="6477000"/>
            <a:ext cx="386859" cy="287258"/>
          </a:xfrm>
          <a:prstGeom prst="rect">
            <a:avLst/>
          </a:prstGeom>
        </p:spPr>
        <p:txBody>
          <a:bodyPr/>
          <a:lstStyle/>
          <a:p>
            <a:fld id="{86CB4B4D-7CA3-9044-876B-883B54F8677D}" type="slidenum">
              <a:t>‹#›</a:t>
            </a:fld>
            <a:endParaRPr dirty="0"/>
          </a:p>
        </p:txBody>
      </p:sp>
    </p:spTree>
    <p:extLst>
      <p:ext uri="{BB962C8B-B14F-4D97-AF65-F5344CB8AC3E}">
        <p14:creationId xmlns:p14="http://schemas.microsoft.com/office/powerpoint/2010/main" val="1195542595"/>
      </p:ext>
    </p:extLst>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and Content - 1 Column">
    <p:spTree>
      <p:nvGrpSpPr>
        <p:cNvPr id="1" name=""/>
        <p:cNvGrpSpPr/>
        <p:nvPr/>
      </p:nvGrpSpPr>
      <p:grpSpPr>
        <a:xfrm>
          <a:off x="0" y="0"/>
          <a:ext cx="0" cy="0"/>
          <a:chOff x="0" y="0"/>
          <a:chExt cx="0" cy="0"/>
        </a:xfrm>
      </p:grpSpPr>
      <p:sp>
        <p:nvSpPr>
          <p:cNvPr id="14" name="Title Placeholder 1"/>
          <p:cNvSpPr>
            <a:spLocks noGrp="1"/>
          </p:cNvSpPr>
          <p:nvPr>
            <p:ph type="title"/>
          </p:nvPr>
        </p:nvSpPr>
        <p:spPr bwMode="auto">
          <a:xfrm>
            <a:off x="406400" y="1177591"/>
            <a:ext cx="11176000" cy="583278"/>
          </a:xfrm>
          <a:prstGeom prst="rect">
            <a:avLst/>
          </a:prstGeom>
          <a:noFill/>
          <a:ln w="9525">
            <a:noFill/>
            <a:miter lim="800000"/>
            <a:headEnd/>
            <a:tailEnd/>
          </a:ln>
        </p:spPr>
        <p:txBody>
          <a:bodyPr anchor="ctr"/>
          <a:lstStyle>
            <a:lvl1pPr>
              <a:defRPr sz="2800" b="1" baseline="0">
                <a:solidFill>
                  <a:schemeClr val="tx1">
                    <a:lumMod val="75000"/>
                    <a:lumOff val="25000"/>
                  </a:schemeClr>
                </a:solidFill>
              </a:defRPr>
            </a:lvl1pPr>
          </a:lstStyle>
          <a:p>
            <a:pPr lvl="0"/>
            <a:r>
              <a:rPr lang="en-US" dirty="0"/>
              <a:t>Click to edit Master title style</a:t>
            </a:r>
          </a:p>
        </p:txBody>
      </p:sp>
      <p:sp>
        <p:nvSpPr>
          <p:cNvPr id="21" name="Text Placeholder 2"/>
          <p:cNvSpPr>
            <a:spLocks noGrp="1"/>
          </p:cNvSpPr>
          <p:nvPr>
            <p:ph idx="1"/>
          </p:nvPr>
        </p:nvSpPr>
        <p:spPr bwMode="auto">
          <a:xfrm>
            <a:off x="413317" y="1861134"/>
            <a:ext cx="11176000" cy="4515602"/>
          </a:xfrm>
          <a:prstGeom prst="rect">
            <a:avLst/>
          </a:prstGeom>
          <a:noFill/>
          <a:ln w="9525">
            <a:noFill/>
            <a:miter lim="800000"/>
            <a:headEnd/>
            <a:tailEnd/>
          </a:ln>
        </p:spPr>
        <p:txBody>
          <a:bodyPr/>
          <a:lstStyle>
            <a:lvl1pPr marL="0" indent="0">
              <a:buNone/>
              <a:defRPr sz="2400" b="1">
                <a:solidFill>
                  <a:schemeClr val="tx1">
                    <a:lumMod val="75000"/>
                    <a:lumOff val="25000"/>
                  </a:schemeClr>
                </a:solidFill>
              </a:defRPr>
            </a:lvl1pPr>
            <a:lvl2pPr>
              <a:defRPr sz="2000" b="1">
                <a:solidFill>
                  <a:schemeClr val="tx1">
                    <a:lumMod val="75000"/>
                    <a:lumOff val="25000"/>
                  </a:schemeClr>
                </a:solidFill>
              </a:defRPr>
            </a:lvl2pPr>
            <a:lvl3pPr>
              <a:defRPr sz="1800" b="1">
                <a:solidFill>
                  <a:schemeClr val="tx1">
                    <a:lumMod val="75000"/>
                    <a:lumOff val="25000"/>
                  </a:schemeClr>
                </a:solidFill>
              </a:defRPr>
            </a:lvl3pPr>
            <a:lvl4pPr>
              <a:defRPr sz="1800" b="1">
                <a:solidFill>
                  <a:schemeClr val="tx1">
                    <a:lumMod val="75000"/>
                    <a:lumOff val="25000"/>
                  </a:schemeClr>
                </a:solidFill>
              </a:defRPr>
            </a:lvl4pPr>
            <a:lvl5pPr>
              <a:defRPr sz="1800" b="1">
                <a:solidFill>
                  <a:schemeClr val="tx1">
                    <a:lumMod val="75000"/>
                    <a:lumOff val="25000"/>
                  </a:schemeClr>
                </a:solidFill>
              </a:defRPr>
            </a:lvl5pPr>
          </a:lstStyle>
          <a:p>
            <a:pPr lvl="0"/>
            <a:r>
              <a:rPr lang="en-US" noProof="0" dirty="0"/>
              <a:t>Click to edit Master text styles</a:t>
            </a:r>
          </a:p>
          <a:p>
            <a:pPr lvl="1"/>
            <a:r>
              <a:rPr lang="en-US" noProof="0" dirty="0"/>
              <a:t>Second level</a:t>
            </a:r>
          </a:p>
          <a:p>
            <a:pPr lvl="2"/>
            <a:r>
              <a:rPr lang="en-US" noProof="0" dirty="0"/>
              <a:t>Third level</a:t>
            </a:r>
          </a:p>
          <a:p>
            <a:pPr lvl="3"/>
            <a:r>
              <a:rPr lang="en-US" noProof="0" dirty="0"/>
              <a:t>Fourth level</a:t>
            </a:r>
          </a:p>
          <a:p>
            <a:pPr lvl="4"/>
            <a:r>
              <a:rPr lang="en-US" noProof="0" dirty="0"/>
              <a:t>Fifth level</a:t>
            </a:r>
          </a:p>
        </p:txBody>
      </p:sp>
      <p:sp>
        <p:nvSpPr>
          <p:cNvPr id="4" name="Footer Placeholder 4"/>
          <p:cNvSpPr>
            <a:spLocks noGrp="1"/>
          </p:cNvSpPr>
          <p:nvPr>
            <p:ph type="ftr" sz="quarter" idx="10"/>
          </p:nvPr>
        </p:nvSpPr>
        <p:spPr>
          <a:xfrm>
            <a:off x="413318" y="6470433"/>
            <a:ext cx="3867149" cy="217493"/>
          </a:xfrm>
          <a:prstGeom prst="rect">
            <a:avLst/>
          </a:prstGeom>
        </p:spPr>
        <p:txBody>
          <a:bodyPr anchor="ctr"/>
          <a:lstStyle>
            <a:lvl1pPr>
              <a:defRPr sz="1406"/>
            </a:lvl1pPr>
          </a:lstStyle>
          <a:p>
            <a:pPr fontAlgn="base">
              <a:spcBef>
                <a:spcPct val="0"/>
              </a:spcBef>
              <a:spcAft>
                <a:spcPct val="0"/>
              </a:spcAft>
              <a:defRPr/>
            </a:pPr>
            <a:endParaRPr lang="en-US" dirty="0">
              <a:solidFill>
                <a:prstClr val="black"/>
              </a:solidFill>
              <a:ea typeface="ＭＳ Ｐゴシック" pitchFamily="34" charset="-128"/>
            </a:endParaRPr>
          </a:p>
        </p:txBody>
      </p:sp>
      <p:sp>
        <p:nvSpPr>
          <p:cNvPr id="5" name="Slide Number Placeholder 5"/>
          <p:cNvSpPr>
            <a:spLocks noGrp="1"/>
          </p:cNvSpPr>
          <p:nvPr>
            <p:ph type="sldNum" sz="quarter" idx="11"/>
          </p:nvPr>
        </p:nvSpPr>
        <p:spPr>
          <a:xfrm>
            <a:off x="11601637" y="6477000"/>
            <a:ext cx="386859" cy="287258"/>
          </a:xfrm>
        </p:spPr>
        <p:txBody>
          <a:bodyPr/>
          <a:lstStyle>
            <a:lvl1pPr>
              <a:defRPr/>
            </a:lvl1pPr>
          </a:lstStyle>
          <a:p>
            <a:fld id="{9A257827-C34C-4251-B995-96C9C233CCC8}" type="slidenum">
              <a:rPr lang="en-US"/>
              <a:pPr/>
              <a:t>‹#›</a:t>
            </a:fld>
            <a:endParaRPr lang="en-US" dirty="0"/>
          </a:p>
        </p:txBody>
      </p:sp>
    </p:spTree>
    <p:extLst>
      <p:ext uri="{BB962C8B-B14F-4D97-AF65-F5344CB8AC3E}">
        <p14:creationId xmlns:p14="http://schemas.microsoft.com/office/powerpoint/2010/main" val="3748274351"/>
      </p:ext>
    </p:extLst>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10"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56264" y="1353528"/>
            <a:ext cx="10515600" cy="679940"/>
          </a:xfrm>
          <a:prstGeom prst="rect">
            <a:avLst/>
          </a:prstGeom>
        </p:spPr>
        <p:txBody>
          <a:bodyPr vert="horz" lIns="91440" tIns="45720" rIns="91440" bIns="45720" rtlCol="0" anchor="ctr">
            <a:normAutofit/>
          </a:bodyPr>
          <a:lstStyle/>
          <a:p>
            <a:r>
              <a:rPr lang="en-US" dirty="0"/>
              <a:t>Click to edit Master title style</a:t>
            </a:r>
          </a:p>
        </p:txBody>
      </p:sp>
      <p:sp>
        <p:nvSpPr>
          <p:cNvPr id="3" name="Text Placeholder 2"/>
          <p:cNvSpPr>
            <a:spLocks noGrp="1"/>
          </p:cNvSpPr>
          <p:nvPr>
            <p:ph type="body" idx="1"/>
          </p:nvPr>
        </p:nvSpPr>
        <p:spPr>
          <a:xfrm>
            <a:off x="838200" y="2171700"/>
            <a:ext cx="10515600" cy="4005263"/>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79851BC-F170-4E4B-8200-C04C1C7E299C}" type="datetimeFigureOut">
              <a:rPr lang="en-US" smtClean="0"/>
              <a:t>3/9/2025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7D6BF1C-62BE-7D4B-8F59-44B118A75BEC}" type="slidenum">
              <a:rPr lang="en-US" smtClean="0"/>
              <a:t>‹#›</a:t>
            </a:fld>
            <a:endParaRPr lang="en-US"/>
          </a:p>
        </p:txBody>
      </p:sp>
      <p:pic>
        <p:nvPicPr>
          <p:cNvPr id="7" name="mors-nl-banner-bg.jpg"/>
          <p:cNvPicPr>
            <a:picLocks noChangeAspect="1"/>
          </p:cNvPicPr>
          <p:nvPr userDrawn="1"/>
        </p:nvPicPr>
        <p:blipFill rotWithShape="1">
          <a:blip r:embed="rId9"/>
          <a:srcRect l="298" r="449" b="10256"/>
          <a:stretch/>
        </p:blipFill>
        <p:spPr>
          <a:xfrm>
            <a:off x="0" y="0"/>
            <a:ext cx="12192000" cy="1280160"/>
          </a:xfrm>
          <a:prstGeom prst="rect">
            <a:avLst/>
          </a:prstGeom>
          <a:ln w="12700">
            <a:miter lim="400000"/>
          </a:ln>
        </p:spPr>
      </p:pic>
      <p:sp>
        <p:nvSpPr>
          <p:cNvPr id="8" name="Shape 12"/>
          <p:cNvSpPr/>
          <p:nvPr userDrawn="1"/>
        </p:nvSpPr>
        <p:spPr>
          <a:xfrm>
            <a:off x="148828" y="1021769"/>
            <a:ext cx="4565225" cy="331758"/>
          </a:xfrm>
          <a:prstGeom prst="rect">
            <a:avLst/>
          </a:prstGeom>
          <a:ln w="12700">
            <a:miter lim="400000"/>
          </a:ln>
          <a:extLst>
            <a:ext uri="{C572A759-6A51-4108-AA02-DFA0A04FC94B}">
              <ma14:wrappingTextBoxFlag xmlns:ma14="http://schemas.microsoft.com/office/mac/drawingml/2011/main" xmlns="" val="1"/>
            </a:ext>
          </a:extLst>
        </p:spPr>
        <p:txBody>
          <a:bodyPr wrap="none" lIns="35719" tIns="35719" rIns="35719" bIns="35719" anchor="ctr">
            <a:spAutoFit/>
          </a:bodyPr>
          <a:lstStyle>
            <a:lvl1pPr algn="l" defTabSz="457200">
              <a:defRPr sz="2400">
                <a:latin typeface="Calibri"/>
                <a:ea typeface="Calibri"/>
                <a:cs typeface="Calibri"/>
                <a:sym typeface="Calibri"/>
              </a:defRPr>
            </a:lvl1pPr>
          </a:lstStyle>
          <a:p>
            <a:r>
              <a:rPr sz="1687" b="1" dirty="0"/>
              <a:t>Supporting a Balanced, Modern and Ready Nation</a:t>
            </a:r>
          </a:p>
        </p:txBody>
      </p:sp>
      <p:pic>
        <p:nvPicPr>
          <p:cNvPr id="9" name="mors-w-green-blue-globe.png"/>
          <p:cNvPicPr>
            <a:picLocks noChangeAspect="1"/>
          </p:cNvPicPr>
          <p:nvPr userDrawn="1"/>
        </p:nvPicPr>
        <p:blipFill>
          <a:blip r:embed="rId10"/>
          <a:stretch>
            <a:fillRect/>
          </a:stretch>
        </p:blipFill>
        <p:spPr>
          <a:xfrm>
            <a:off x="856264" y="281286"/>
            <a:ext cx="3150352" cy="740484"/>
          </a:xfrm>
          <a:prstGeom prst="rect">
            <a:avLst/>
          </a:prstGeom>
          <a:ln w="12700">
            <a:miter lim="400000"/>
          </a:ln>
        </p:spPr>
      </p:pic>
    </p:spTree>
    <p:extLst>
      <p:ext uri="{BB962C8B-B14F-4D97-AF65-F5344CB8AC3E}">
        <p14:creationId xmlns:p14="http://schemas.microsoft.com/office/powerpoint/2010/main" val="342578739"/>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Lst>
  <p:txStyles>
    <p:titleStyle>
      <a:lvl1pPr algn="l" defTabSz="914400" rtl="0" eaLnBrk="1" latinLnBrk="0" hangingPunct="1">
        <a:lnSpc>
          <a:spcPct val="90000"/>
        </a:lnSpc>
        <a:spcBef>
          <a:spcPct val="0"/>
        </a:spcBef>
        <a:buNone/>
        <a:defRPr sz="4400" i="1"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10.sv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dx.doi.org/10.18637/jss.v059.i10" TargetMode="External"/><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6.xml.rels><?xml version="1.0" encoding="UTF-8" standalone="yes"?>
<Relationships xmlns="http://schemas.openxmlformats.org/package/2006/relationships"><Relationship Id="rId3" Type="http://schemas.openxmlformats.org/officeDocument/2006/relationships/hyperlink" Target="http://dx.doi.org/10.18637/jss.v059.i10" TargetMode="External"/><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4.png"/></Relationships>
</file>

<file path=ppt/slides/_rels/slide17.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21.png"/></Relationships>
</file>

<file path=ppt/slides/_rels/slide23.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jpg"/><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85724" y="1177474"/>
            <a:ext cx="5514975" cy="1781175"/>
          </a:xfrm>
        </p:spPr>
        <p:txBody>
          <a:bodyPr/>
          <a:lstStyle/>
          <a:p>
            <a:r>
              <a:rPr lang="en-US" dirty="0"/>
              <a:t>Welcome!</a:t>
            </a:r>
          </a:p>
        </p:txBody>
      </p:sp>
      <p:sp>
        <p:nvSpPr>
          <p:cNvPr id="3" name="Subtitle 2"/>
          <p:cNvSpPr>
            <a:spLocks noGrp="1"/>
          </p:cNvSpPr>
          <p:nvPr>
            <p:ph type="subTitle" idx="1"/>
          </p:nvPr>
        </p:nvSpPr>
        <p:spPr>
          <a:xfrm>
            <a:off x="166687" y="3071471"/>
            <a:ext cx="5353050" cy="1655762"/>
          </a:xfrm>
        </p:spPr>
        <p:txBody>
          <a:bodyPr>
            <a:normAutofit/>
          </a:bodyPr>
          <a:lstStyle/>
          <a:p>
            <a:r>
              <a:rPr lang="en-US" dirty="0"/>
              <a:t>Critical Skills for Analytics Professionals</a:t>
            </a:r>
          </a:p>
          <a:p>
            <a:r>
              <a:rPr lang="en-US" dirty="0"/>
              <a:t>MORS Certificate</a:t>
            </a:r>
          </a:p>
          <a:p>
            <a:r>
              <a:rPr lang="en-US" i="1" dirty="0"/>
              <a:t>Giving the Data a Voice</a:t>
            </a:r>
          </a:p>
        </p:txBody>
      </p:sp>
      <p:graphicFrame>
        <p:nvGraphicFramePr>
          <p:cNvPr id="5" name="Table 5">
            <a:extLst>
              <a:ext uri="{FF2B5EF4-FFF2-40B4-BE49-F238E27FC236}">
                <a16:creationId xmlns:a16="http://schemas.microsoft.com/office/drawing/2014/main" id="{8A2D4B2E-FD63-456E-9B67-2EE90628802A}"/>
              </a:ext>
            </a:extLst>
          </p:cNvPr>
          <p:cNvGraphicFramePr>
            <a:graphicFrameLocks noGrp="1"/>
          </p:cNvGraphicFramePr>
          <p:nvPr>
            <p:extLst>
              <p:ext uri="{D42A27DB-BD31-4B8C-83A1-F6EECF244321}">
                <p14:modId xmlns:p14="http://schemas.microsoft.com/office/powerpoint/2010/main" val="3129959469"/>
              </p:ext>
            </p:extLst>
          </p:nvPr>
        </p:nvGraphicFramePr>
        <p:xfrm>
          <a:off x="6162676" y="1468377"/>
          <a:ext cx="4960492" cy="4084698"/>
        </p:xfrm>
        <a:graphic>
          <a:graphicData uri="http://schemas.openxmlformats.org/drawingml/2006/table">
            <a:tbl>
              <a:tblPr firstRow="1" bandRow="1">
                <a:tableStyleId>{5C22544A-7EE6-4342-B048-85BDC9FD1C3A}</a:tableStyleId>
              </a:tblPr>
              <a:tblGrid>
                <a:gridCol w="4960492">
                  <a:extLst>
                    <a:ext uri="{9D8B030D-6E8A-4147-A177-3AD203B41FA5}">
                      <a16:colId xmlns:a16="http://schemas.microsoft.com/office/drawing/2014/main" val="3978177286"/>
                    </a:ext>
                  </a:extLst>
                </a:gridCol>
              </a:tblGrid>
              <a:tr h="598916">
                <a:tc>
                  <a:txBody>
                    <a:bodyPr/>
                    <a:lstStyle/>
                    <a:p>
                      <a:pPr algn="ctr"/>
                      <a:r>
                        <a:rPr lang="en-US" sz="2400" dirty="0"/>
                        <a:t>Agenda</a:t>
                      </a:r>
                    </a:p>
                  </a:txBody>
                  <a:tcPr anchor="ctr"/>
                </a:tc>
                <a:extLst>
                  <a:ext uri="{0D108BD9-81ED-4DB2-BD59-A6C34878D82A}">
                    <a16:rowId xmlns:a16="http://schemas.microsoft.com/office/drawing/2014/main" val="2816609577"/>
                  </a:ext>
                </a:extLst>
              </a:tr>
              <a:tr h="598916">
                <a:tc>
                  <a:txBody>
                    <a:bodyPr/>
                    <a:lstStyle/>
                    <a:p>
                      <a:pPr algn="ctr"/>
                      <a:r>
                        <a:rPr lang="en-US" sz="2400" dirty="0"/>
                        <a:t>Who I am</a:t>
                      </a:r>
                    </a:p>
                  </a:txBody>
                  <a:tcPr anchor="ctr"/>
                </a:tc>
                <a:extLst>
                  <a:ext uri="{0D108BD9-81ED-4DB2-BD59-A6C34878D82A}">
                    <a16:rowId xmlns:a16="http://schemas.microsoft.com/office/drawing/2014/main" val="454904650"/>
                  </a:ext>
                </a:extLst>
              </a:tr>
              <a:tr h="762650">
                <a:tc>
                  <a:txBody>
                    <a:bodyPr/>
                    <a:lstStyle/>
                    <a:p>
                      <a:pPr algn="ctr"/>
                      <a:r>
                        <a:rPr lang="en-US" sz="2400" dirty="0"/>
                        <a:t>Data Preparation</a:t>
                      </a:r>
                    </a:p>
                  </a:txBody>
                  <a:tcPr anchor="ctr"/>
                </a:tc>
                <a:extLst>
                  <a:ext uri="{0D108BD9-81ED-4DB2-BD59-A6C34878D82A}">
                    <a16:rowId xmlns:a16="http://schemas.microsoft.com/office/drawing/2014/main" val="1274926470"/>
                  </a:ext>
                </a:extLst>
              </a:tr>
              <a:tr h="762650">
                <a:tc>
                  <a:txBody>
                    <a:bodyPr/>
                    <a:lstStyle/>
                    <a:p>
                      <a:pPr algn="ctr"/>
                      <a:r>
                        <a:rPr lang="en-US" sz="2400" dirty="0"/>
                        <a:t>Design Principles Overview</a:t>
                      </a:r>
                    </a:p>
                  </a:txBody>
                  <a:tcPr anchor="ctr"/>
                </a:tc>
                <a:extLst>
                  <a:ext uri="{0D108BD9-81ED-4DB2-BD59-A6C34878D82A}">
                    <a16:rowId xmlns:a16="http://schemas.microsoft.com/office/drawing/2014/main" val="2414733448"/>
                  </a:ext>
                </a:extLst>
              </a:tr>
              <a:tr h="762650">
                <a:tc>
                  <a:txBody>
                    <a:bodyPr/>
                    <a:lstStyle/>
                    <a:p>
                      <a:pPr algn="ctr"/>
                      <a:r>
                        <a:rPr lang="en-US" sz="2400" dirty="0"/>
                        <a:t>Data Visualization</a:t>
                      </a:r>
                    </a:p>
                  </a:txBody>
                  <a:tcPr anchor="ctr"/>
                </a:tc>
                <a:extLst>
                  <a:ext uri="{0D108BD9-81ED-4DB2-BD59-A6C34878D82A}">
                    <a16:rowId xmlns:a16="http://schemas.microsoft.com/office/drawing/2014/main" val="2182964395"/>
                  </a:ext>
                </a:extLst>
              </a:tr>
              <a:tr h="598916">
                <a:tc>
                  <a:txBody>
                    <a:bodyPr/>
                    <a:lstStyle/>
                    <a:p>
                      <a:pPr algn="ctr"/>
                      <a:r>
                        <a:rPr lang="en-US" sz="2400" dirty="0"/>
                        <a:t>Practice</a:t>
                      </a:r>
                    </a:p>
                  </a:txBody>
                  <a:tcPr anchor="ctr"/>
                </a:tc>
                <a:extLst>
                  <a:ext uri="{0D108BD9-81ED-4DB2-BD59-A6C34878D82A}">
                    <a16:rowId xmlns:a16="http://schemas.microsoft.com/office/drawing/2014/main" val="2619610876"/>
                  </a:ext>
                </a:extLst>
              </a:tr>
            </a:tbl>
          </a:graphicData>
        </a:graphic>
      </p:graphicFrame>
      <p:pic>
        <p:nvPicPr>
          <p:cNvPr id="1026" name="Picture 2">
            <a:extLst>
              <a:ext uri="{FF2B5EF4-FFF2-40B4-BE49-F238E27FC236}">
                <a16:creationId xmlns:a16="http://schemas.microsoft.com/office/drawing/2014/main" id="{DA11A14D-30E0-20B8-2B6F-E267FB6FFC6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5724" y="4392833"/>
            <a:ext cx="1362792" cy="1817056"/>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DF70C028-317C-4DC0-47B2-D1C343B68D77}"/>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78415" y="4392833"/>
            <a:ext cx="1362792" cy="1817056"/>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167081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4" name="Google Shape;144;p7"/>
          <p:cNvSpPr txBox="1">
            <a:spLocks noGrp="1"/>
          </p:cNvSpPr>
          <p:nvPr>
            <p:ph type="body" idx="1"/>
          </p:nvPr>
        </p:nvSpPr>
        <p:spPr>
          <a:xfrm>
            <a:off x="899160" y="1787500"/>
            <a:ext cx="8601076" cy="4518025"/>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4167B1"/>
              </a:buClr>
              <a:buSzPts val="2800"/>
              <a:buFont typeface="Century Gothic"/>
              <a:buChar char="►"/>
            </a:pPr>
            <a:r>
              <a:rPr lang="en-US" dirty="0"/>
              <a:t>What underlying issues impact this graph?</a:t>
            </a:r>
            <a:endParaRPr dirty="0"/>
          </a:p>
        </p:txBody>
      </p:sp>
      <p:graphicFrame>
        <p:nvGraphicFramePr>
          <p:cNvPr id="145" name="Google Shape;145;p7"/>
          <p:cNvGraphicFramePr/>
          <p:nvPr>
            <p:extLst>
              <p:ext uri="{D42A27DB-BD31-4B8C-83A1-F6EECF244321}">
                <p14:modId xmlns:p14="http://schemas.microsoft.com/office/powerpoint/2010/main" val="154982880"/>
              </p:ext>
            </p:extLst>
          </p:nvPr>
        </p:nvGraphicFramePr>
        <p:xfrm>
          <a:off x="3333404" y="2626822"/>
          <a:ext cx="6648796" cy="3729528"/>
        </p:xfrm>
        <a:graphic>
          <a:graphicData uri="http://schemas.openxmlformats.org/drawingml/2006/chart">
            <c:chart xmlns:c="http://schemas.openxmlformats.org/drawingml/2006/chart" xmlns:r="http://schemas.openxmlformats.org/officeDocument/2006/relationships" r:id="rId3"/>
          </a:graphicData>
        </a:graphic>
      </p:graphicFrame>
      <p:sp>
        <p:nvSpPr>
          <p:cNvPr id="147" name="Google Shape;147;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10</a:t>
            </a:fld>
            <a:endParaRPr/>
          </a:p>
        </p:txBody>
      </p:sp>
      <p:sp>
        <p:nvSpPr>
          <p:cNvPr id="148" name="Google Shape;148;p7"/>
          <p:cNvSpPr txBox="1"/>
          <p:nvPr/>
        </p:nvSpPr>
        <p:spPr>
          <a:xfrm>
            <a:off x="4285211" y="2268224"/>
            <a:ext cx="6096000" cy="369332"/>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800"/>
              <a:buFont typeface="Arial"/>
              <a:buNone/>
            </a:pPr>
            <a:r>
              <a:rPr lang="en-US" sz="1800" b="0" i="0" u="none" strike="noStrike" cap="none" dirty="0">
                <a:solidFill>
                  <a:schemeClr val="dk1"/>
                </a:solidFill>
                <a:latin typeface="Century Gothic"/>
                <a:ea typeface="Century Gothic"/>
                <a:cs typeface="Century Gothic"/>
                <a:sym typeface="Century Gothic"/>
              </a:rPr>
              <a:t>Annual Recreational Visits by Park Region</a:t>
            </a:r>
            <a:endParaRPr sz="1400" b="0" i="0" u="none" strike="noStrike" cap="none" dirty="0">
              <a:solidFill>
                <a:srgbClr val="000000"/>
              </a:solidFill>
              <a:latin typeface="Arial"/>
              <a:ea typeface="Arial"/>
              <a:cs typeface="Arial"/>
              <a:sym typeface="Arial"/>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52"/>
        <p:cNvGrpSpPr/>
        <p:nvPr/>
      </p:nvGrpSpPr>
      <p:grpSpPr>
        <a:xfrm>
          <a:off x="0" y="0"/>
          <a:ext cx="0" cy="0"/>
          <a:chOff x="0" y="0"/>
          <a:chExt cx="0" cy="0"/>
        </a:xfrm>
      </p:grpSpPr>
      <p:sp>
        <p:nvSpPr>
          <p:cNvPr id="153" name="Google Shape;153;p8"/>
          <p:cNvSpPr txBox="1">
            <a:spLocks noGrp="1"/>
          </p:cNvSpPr>
          <p:nvPr>
            <p:ph type="title"/>
          </p:nvPr>
        </p:nvSpPr>
        <p:spPr>
          <a:xfrm>
            <a:off x="838200" y="1595409"/>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entury Gothic"/>
              <a:buNone/>
            </a:pPr>
            <a:r>
              <a:rPr lang="en-US" b="1" dirty="0"/>
              <a:t>Common data issues</a:t>
            </a:r>
            <a:endParaRPr dirty="0"/>
          </a:p>
        </p:txBody>
      </p:sp>
      <p:sp>
        <p:nvSpPr>
          <p:cNvPr id="154" name="Google Shape;154;p8"/>
          <p:cNvSpPr txBox="1">
            <a:spLocks noGrp="1"/>
          </p:cNvSpPr>
          <p:nvPr>
            <p:ph type="body" idx="1"/>
          </p:nvPr>
        </p:nvSpPr>
        <p:spPr>
          <a:xfrm>
            <a:off x="1278775" y="3255414"/>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4167B1"/>
              </a:buClr>
              <a:buSzPts val="2800"/>
              <a:buFont typeface="Century Gothic"/>
              <a:buChar char="►"/>
            </a:pPr>
            <a:r>
              <a:rPr lang="en-US" dirty="0"/>
              <a:t> Improperly stored data</a:t>
            </a:r>
            <a:endParaRPr dirty="0"/>
          </a:p>
          <a:p>
            <a:pPr marL="228600" lvl="0" indent="-228600" algn="l" rtl="0">
              <a:lnSpc>
                <a:spcPct val="90000"/>
              </a:lnSpc>
              <a:spcBef>
                <a:spcPts val="1000"/>
              </a:spcBef>
              <a:spcAft>
                <a:spcPts val="0"/>
              </a:spcAft>
              <a:buClr>
                <a:srgbClr val="4167B1"/>
              </a:buClr>
              <a:buSzPts val="2800"/>
              <a:buFont typeface="Century Gothic"/>
              <a:buChar char="►"/>
            </a:pPr>
            <a:r>
              <a:rPr lang="en-US" dirty="0"/>
              <a:t> Duplicate records</a:t>
            </a:r>
            <a:endParaRPr dirty="0"/>
          </a:p>
          <a:p>
            <a:pPr marL="228600" lvl="0" indent="-228600" algn="l" rtl="0">
              <a:lnSpc>
                <a:spcPct val="90000"/>
              </a:lnSpc>
              <a:spcBef>
                <a:spcPts val="1000"/>
              </a:spcBef>
              <a:spcAft>
                <a:spcPts val="0"/>
              </a:spcAft>
              <a:buClr>
                <a:srgbClr val="4167B1"/>
              </a:buClr>
              <a:buSzPts val="2800"/>
              <a:buFont typeface="Century Gothic"/>
              <a:buChar char="►"/>
            </a:pPr>
            <a:r>
              <a:rPr lang="en-US" dirty="0"/>
              <a:t> Outliers</a:t>
            </a:r>
            <a:endParaRPr dirty="0"/>
          </a:p>
          <a:p>
            <a:pPr marL="228600" lvl="0" indent="-228600" algn="l" rtl="0">
              <a:lnSpc>
                <a:spcPct val="90000"/>
              </a:lnSpc>
              <a:spcBef>
                <a:spcPts val="1000"/>
              </a:spcBef>
              <a:spcAft>
                <a:spcPts val="0"/>
              </a:spcAft>
              <a:buClr>
                <a:srgbClr val="4167B1"/>
              </a:buClr>
              <a:buSzPts val="2800"/>
              <a:buFont typeface="Century Gothic"/>
              <a:buChar char="►"/>
            </a:pPr>
            <a:r>
              <a:rPr lang="en-US" dirty="0"/>
              <a:t> Missing data</a:t>
            </a:r>
            <a:endParaRPr dirty="0"/>
          </a:p>
          <a:p>
            <a:pPr marL="228600" lvl="0" indent="-228600" algn="l" rtl="0">
              <a:lnSpc>
                <a:spcPct val="90000"/>
              </a:lnSpc>
              <a:spcBef>
                <a:spcPts val="1000"/>
              </a:spcBef>
              <a:spcAft>
                <a:spcPts val="0"/>
              </a:spcAft>
              <a:buClr>
                <a:srgbClr val="4167B1"/>
              </a:buClr>
              <a:buSzPts val="2800"/>
              <a:buFont typeface="Century Gothic"/>
              <a:buChar char="►"/>
            </a:pPr>
            <a:r>
              <a:rPr lang="en-US" dirty="0"/>
              <a:t> Invalid entries</a:t>
            </a:r>
            <a:endParaRPr dirty="0"/>
          </a:p>
          <a:p>
            <a:pPr marL="228600" lvl="0" indent="-50800" algn="l" rtl="0">
              <a:lnSpc>
                <a:spcPct val="90000"/>
              </a:lnSpc>
              <a:spcBef>
                <a:spcPts val="1000"/>
              </a:spcBef>
              <a:spcAft>
                <a:spcPts val="0"/>
              </a:spcAft>
              <a:buClr>
                <a:srgbClr val="4167B1"/>
              </a:buClr>
              <a:buSzPts val="2800"/>
              <a:buFont typeface="Century Gothic"/>
              <a:buNone/>
            </a:pPr>
            <a:endParaRPr dirty="0"/>
          </a:p>
          <a:p>
            <a:pPr marL="228600" lvl="0" indent="-50800" algn="l" rtl="0">
              <a:lnSpc>
                <a:spcPct val="90000"/>
              </a:lnSpc>
              <a:spcBef>
                <a:spcPts val="1000"/>
              </a:spcBef>
              <a:spcAft>
                <a:spcPts val="0"/>
              </a:spcAft>
              <a:buClr>
                <a:schemeClr val="dk1"/>
              </a:buClr>
              <a:buSzPts val="2800"/>
              <a:buNone/>
            </a:pPr>
            <a:endParaRPr dirty="0"/>
          </a:p>
        </p:txBody>
      </p:sp>
      <p:sp>
        <p:nvSpPr>
          <p:cNvPr id="156" name="Google Shape;156;p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11</a:t>
            </a:fld>
            <a:endParaRPr/>
          </a:p>
        </p:txBody>
      </p:sp>
      <p:pic>
        <p:nvPicPr>
          <p:cNvPr id="3" name="Graphic 2">
            <a:extLst>
              <a:ext uri="{FF2B5EF4-FFF2-40B4-BE49-F238E27FC236}">
                <a16:creationId xmlns:a16="http://schemas.microsoft.com/office/drawing/2014/main" id="{5DC50C93-305B-4485-B91F-2AC4195E2FED}"/>
              </a:ext>
            </a:extLst>
          </p:cNvPr>
          <p:cNvPicPr>
            <a:picLocks/>
          </p:cNvPicPr>
          <p:nvPr/>
        </p:nvPicPr>
        <p:blipFill>
          <a:blip r:embed="rId3">
            <a:extLst>
              <a:ext uri="{96DAC541-7B7A-43D3-8B79-37D633B846F1}">
                <asvg:svgBlip xmlns:asvg="http://schemas.microsoft.com/office/drawing/2016/SVG/main" r:embed="rId4"/>
              </a:ext>
            </a:extLst>
          </a:blip>
          <a:stretch>
            <a:fillRect/>
          </a:stretch>
        </p:blipFill>
        <p:spPr>
          <a:xfrm>
            <a:off x="7486459" y="2575191"/>
            <a:ext cx="2743200" cy="3446717"/>
          </a:xfrm>
          <a:prstGeom prst="rect">
            <a:avLst/>
          </a:prstGeom>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9"/>
          <p:cNvSpPr txBox="1">
            <a:spLocks noGrp="1"/>
          </p:cNvSpPr>
          <p:nvPr>
            <p:ph type="title"/>
          </p:nvPr>
        </p:nvSpPr>
        <p:spPr>
          <a:xfrm>
            <a:off x="1037705" y="112158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rgbClr val="4167B1"/>
              </a:buClr>
              <a:buSzPts val="4400"/>
              <a:buFont typeface="Century Gothic"/>
              <a:buNone/>
            </a:pPr>
            <a:r>
              <a:rPr lang="en-US" b="1" dirty="0">
                <a:solidFill>
                  <a:srgbClr val="4167B1"/>
                </a:solidFill>
              </a:rPr>
              <a:t>Tidy</a:t>
            </a:r>
            <a:r>
              <a:rPr lang="en-US" b="1" dirty="0"/>
              <a:t> data</a:t>
            </a:r>
            <a:endParaRPr dirty="0"/>
          </a:p>
        </p:txBody>
      </p:sp>
      <p:sp>
        <p:nvSpPr>
          <p:cNvPr id="162" name="Google Shape;162;p9"/>
          <p:cNvSpPr txBox="1">
            <a:spLocks noGrp="1"/>
          </p:cNvSpPr>
          <p:nvPr>
            <p:ph type="body" idx="1"/>
          </p:nvPr>
        </p:nvSpPr>
        <p:spPr>
          <a:xfrm>
            <a:off x="1037705" y="228282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4167B1"/>
              </a:buClr>
              <a:buSzPts val="2800"/>
              <a:buFont typeface="Century Gothic"/>
              <a:buChar char="►"/>
            </a:pPr>
            <a:r>
              <a:rPr lang="en-US" dirty="0"/>
              <a:t> Each variable must have its own column</a:t>
            </a:r>
            <a:endParaRPr dirty="0"/>
          </a:p>
          <a:p>
            <a:pPr marL="228600" lvl="0" indent="-228600" algn="l" rtl="0">
              <a:lnSpc>
                <a:spcPct val="90000"/>
              </a:lnSpc>
              <a:spcBef>
                <a:spcPts val="1000"/>
              </a:spcBef>
              <a:spcAft>
                <a:spcPts val="0"/>
              </a:spcAft>
              <a:buClr>
                <a:srgbClr val="4167B1"/>
              </a:buClr>
              <a:buSzPts val="2800"/>
              <a:buFont typeface="Century Gothic"/>
              <a:buChar char="►"/>
            </a:pPr>
            <a:r>
              <a:rPr lang="en-US" dirty="0"/>
              <a:t> Each observation must have its own row</a:t>
            </a:r>
            <a:endParaRPr dirty="0"/>
          </a:p>
          <a:p>
            <a:pPr marL="228600" lvl="0" indent="-228600" algn="l" rtl="0">
              <a:lnSpc>
                <a:spcPct val="90000"/>
              </a:lnSpc>
              <a:spcBef>
                <a:spcPts val="1000"/>
              </a:spcBef>
              <a:spcAft>
                <a:spcPts val="0"/>
              </a:spcAft>
              <a:buClr>
                <a:srgbClr val="4167B1"/>
              </a:buClr>
              <a:buSzPts val="2800"/>
              <a:buFont typeface="Century Gothic"/>
              <a:buChar char="►"/>
            </a:pPr>
            <a:r>
              <a:rPr lang="en-US" dirty="0"/>
              <a:t> Each value must have its own cell</a:t>
            </a:r>
            <a:endParaRPr dirty="0"/>
          </a:p>
          <a:p>
            <a:pPr marL="228600" lvl="0" indent="-50800" algn="l" rtl="0">
              <a:lnSpc>
                <a:spcPct val="90000"/>
              </a:lnSpc>
              <a:spcBef>
                <a:spcPts val="1000"/>
              </a:spcBef>
              <a:spcAft>
                <a:spcPts val="0"/>
              </a:spcAft>
              <a:buClr>
                <a:srgbClr val="4167B1"/>
              </a:buClr>
              <a:buSzPts val="2800"/>
              <a:buFont typeface="Century Gothic"/>
              <a:buNone/>
            </a:pPr>
            <a:endParaRPr dirty="0"/>
          </a:p>
          <a:p>
            <a:pPr marL="0" lvl="0" indent="0" algn="l" rtl="0">
              <a:lnSpc>
                <a:spcPct val="90000"/>
              </a:lnSpc>
              <a:spcBef>
                <a:spcPts val="1000"/>
              </a:spcBef>
              <a:spcAft>
                <a:spcPts val="0"/>
              </a:spcAft>
              <a:buClr>
                <a:srgbClr val="4167B1"/>
              </a:buClr>
              <a:buSzPts val="2800"/>
              <a:buNone/>
            </a:pPr>
            <a:r>
              <a:rPr lang="en-US" b="1" i="1" dirty="0"/>
              <a:t>For Excel, this means the first row is the header / list of field names and each row underneath is a record / observation </a:t>
            </a:r>
            <a:endParaRPr dirty="0"/>
          </a:p>
          <a:p>
            <a:pPr marL="228600" lvl="0" indent="-228600" algn="l" rtl="0">
              <a:lnSpc>
                <a:spcPct val="90000"/>
              </a:lnSpc>
              <a:spcBef>
                <a:spcPts val="1000"/>
              </a:spcBef>
              <a:spcAft>
                <a:spcPts val="0"/>
              </a:spcAft>
              <a:buClr>
                <a:srgbClr val="4167B1"/>
              </a:buClr>
              <a:buSzPts val="2800"/>
              <a:buFont typeface="Century Gothic"/>
              <a:buChar char="►"/>
            </a:pPr>
            <a:r>
              <a:rPr lang="en-US" dirty="0"/>
              <a:t>No blank rows </a:t>
            </a:r>
            <a:endParaRPr dirty="0"/>
          </a:p>
          <a:p>
            <a:pPr marL="228600" lvl="0" indent="-228600" algn="l" rtl="0">
              <a:lnSpc>
                <a:spcPct val="90000"/>
              </a:lnSpc>
              <a:spcBef>
                <a:spcPts val="1000"/>
              </a:spcBef>
              <a:spcAft>
                <a:spcPts val="0"/>
              </a:spcAft>
              <a:buClr>
                <a:srgbClr val="4167B1"/>
              </a:buClr>
              <a:buSzPts val="2800"/>
              <a:buFont typeface="Century Gothic"/>
              <a:buChar char="►"/>
            </a:pPr>
            <a:r>
              <a:rPr lang="en-US" dirty="0"/>
              <a:t>No merged cells</a:t>
            </a:r>
            <a:endParaRPr dirty="0"/>
          </a:p>
          <a:p>
            <a:pPr marL="0" lvl="0" indent="0" algn="l" rtl="0">
              <a:lnSpc>
                <a:spcPct val="90000"/>
              </a:lnSpc>
              <a:spcBef>
                <a:spcPts val="1000"/>
              </a:spcBef>
              <a:spcAft>
                <a:spcPts val="0"/>
              </a:spcAft>
              <a:buClr>
                <a:srgbClr val="4167B1"/>
              </a:buClr>
              <a:buSzPts val="2800"/>
              <a:buNone/>
            </a:pPr>
            <a:endParaRPr dirty="0"/>
          </a:p>
        </p:txBody>
      </p:sp>
      <p:sp>
        <p:nvSpPr>
          <p:cNvPr id="164" name="Google Shape;164;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12</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68"/>
        <p:cNvGrpSpPr/>
        <p:nvPr/>
      </p:nvGrpSpPr>
      <p:grpSpPr>
        <a:xfrm>
          <a:off x="0" y="0"/>
          <a:ext cx="0" cy="0"/>
          <a:chOff x="0" y="0"/>
          <a:chExt cx="0" cy="0"/>
        </a:xfrm>
      </p:grpSpPr>
      <p:sp>
        <p:nvSpPr>
          <p:cNvPr id="169" name="Google Shape;169;p10"/>
          <p:cNvSpPr txBox="1">
            <a:spLocks noGrp="1"/>
          </p:cNvSpPr>
          <p:nvPr>
            <p:ph type="title"/>
          </p:nvPr>
        </p:nvSpPr>
        <p:spPr>
          <a:xfrm>
            <a:off x="880006" y="1332945"/>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entury Gothic"/>
              <a:buNone/>
            </a:pPr>
            <a:r>
              <a:rPr lang="en-US" b="1" dirty="0"/>
              <a:t>This data is tidy</a:t>
            </a:r>
            <a:endParaRPr dirty="0"/>
          </a:p>
        </p:txBody>
      </p:sp>
      <p:sp>
        <p:nvSpPr>
          <p:cNvPr id="170" name="Google Shape;170;p10"/>
          <p:cNvSpPr txBox="1">
            <a:spLocks noGrp="1"/>
          </p:cNvSpPr>
          <p:nvPr>
            <p:ph type="body" idx="1"/>
          </p:nvPr>
        </p:nvSpPr>
        <p:spPr>
          <a:xfrm>
            <a:off x="638436" y="3130723"/>
            <a:ext cx="5885929"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4167B1"/>
              </a:buClr>
              <a:buSzPts val="2800"/>
              <a:buFont typeface="Century Gothic"/>
              <a:buChar char="►"/>
            </a:pPr>
            <a:r>
              <a:rPr lang="en-US" dirty="0"/>
              <a:t> Each variable has its own column</a:t>
            </a:r>
            <a:endParaRPr dirty="0"/>
          </a:p>
          <a:p>
            <a:pPr marL="228600" lvl="0" indent="-228600" algn="l" rtl="0">
              <a:lnSpc>
                <a:spcPct val="90000"/>
              </a:lnSpc>
              <a:spcBef>
                <a:spcPts val="1000"/>
              </a:spcBef>
              <a:spcAft>
                <a:spcPts val="0"/>
              </a:spcAft>
              <a:buClr>
                <a:srgbClr val="4167B1"/>
              </a:buClr>
              <a:buSzPts val="2800"/>
              <a:buFont typeface="Century Gothic"/>
              <a:buChar char="►"/>
            </a:pPr>
            <a:r>
              <a:rPr lang="en-US" dirty="0"/>
              <a:t> Each observation has its own row</a:t>
            </a:r>
            <a:endParaRPr dirty="0"/>
          </a:p>
          <a:p>
            <a:pPr marL="228600" lvl="0" indent="-228600" algn="l" rtl="0">
              <a:lnSpc>
                <a:spcPct val="90000"/>
              </a:lnSpc>
              <a:spcBef>
                <a:spcPts val="1000"/>
              </a:spcBef>
              <a:spcAft>
                <a:spcPts val="0"/>
              </a:spcAft>
              <a:buClr>
                <a:srgbClr val="4167B1"/>
              </a:buClr>
              <a:buSzPts val="2800"/>
              <a:buFont typeface="Century Gothic"/>
              <a:buChar char="►"/>
            </a:pPr>
            <a:r>
              <a:rPr lang="en-US" dirty="0"/>
              <a:t> Each value has its own cell</a:t>
            </a:r>
            <a:endParaRPr dirty="0"/>
          </a:p>
        </p:txBody>
      </p:sp>
      <p:sp>
        <p:nvSpPr>
          <p:cNvPr id="172" name="Google Shape;172;p1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13</a:t>
            </a:fld>
            <a:endParaRPr/>
          </a:p>
        </p:txBody>
      </p:sp>
      <p:pic>
        <p:nvPicPr>
          <p:cNvPr id="173" name="Google Shape;173;p10"/>
          <p:cNvPicPr preferRelativeResize="0"/>
          <p:nvPr/>
        </p:nvPicPr>
        <p:blipFill rotWithShape="1">
          <a:blip r:embed="rId3">
            <a:alphaModFix/>
          </a:blip>
          <a:srcRect/>
          <a:stretch/>
        </p:blipFill>
        <p:spPr>
          <a:xfrm>
            <a:off x="7064540" y="263195"/>
            <a:ext cx="4800600" cy="6275717"/>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sp>
        <p:nvSpPr>
          <p:cNvPr id="178" name="Google Shape;178;p11"/>
          <p:cNvSpPr txBox="1">
            <a:spLocks noGrp="1"/>
          </p:cNvSpPr>
          <p:nvPr>
            <p:ph type="title"/>
          </p:nvPr>
        </p:nvSpPr>
        <p:spPr>
          <a:xfrm>
            <a:off x="937953" y="1342536"/>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entury Gothic"/>
              <a:buNone/>
            </a:pPr>
            <a:r>
              <a:rPr lang="en-US" b="1" dirty="0"/>
              <a:t>Tidy or untidy?</a:t>
            </a:r>
            <a:endParaRPr dirty="0"/>
          </a:p>
        </p:txBody>
      </p:sp>
      <p:pic>
        <p:nvPicPr>
          <p:cNvPr id="179" name="Google Shape;179;p11"/>
          <p:cNvPicPr preferRelativeResize="0">
            <a:picLocks noGrp="1"/>
          </p:cNvPicPr>
          <p:nvPr>
            <p:ph type="body" idx="1"/>
          </p:nvPr>
        </p:nvPicPr>
        <p:blipFill rotWithShape="1">
          <a:blip r:embed="rId3">
            <a:alphaModFix/>
          </a:blip>
          <a:srcRect t="4509"/>
          <a:stretch/>
        </p:blipFill>
        <p:spPr>
          <a:xfrm>
            <a:off x="2847634" y="3233016"/>
            <a:ext cx="5932382" cy="1895636"/>
          </a:xfrm>
          <a:prstGeom prst="rect">
            <a:avLst/>
          </a:prstGeom>
          <a:noFill/>
          <a:ln>
            <a:noFill/>
          </a:ln>
        </p:spPr>
      </p:pic>
      <p:sp>
        <p:nvSpPr>
          <p:cNvPr id="181" name="Google Shape;181;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14</a:t>
            </a:fld>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sp>
        <p:nvSpPr>
          <p:cNvPr id="195" name="Google Shape;195;p13"/>
          <p:cNvSpPr txBox="1">
            <a:spLocks noGrp="1"/>
          </p:cNvSpPr>
          <p:nvPr>
            <p:ph type="title"/>
          </p:nvPr>
        </p:nvSpPr>
        <p:spPr>
          <a:xfrm>
            <a:off x="969579" y="100300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entury Gothic"/>
              <a:buNone/>
            </a:pPr>
            <a:r>
              <a:rPr lang="en-US" b="1" dirty="0"/>
              <a:t>Tidy or untidy?</a:t>
            </a:r>
            <a:endParaRPr dirty="0"/>
          </a:p>
        </p:txBody>
      </p:sp>
      <p:sp>
        <p:nvSpPr>
          <p:cNvPr id="196" name="Google Shape;196;p13"/>
          <p:cNvSpPr txBox="1"/>
          <p:nvPr/>
        </p:nvSpPr>
        <p:spPr>
          <a:xfrm>
            <a:off x="488730" y="5896303"/>
            <a:ext cx="1147729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a:solidFill>
                  <a:schemeClr val="dk1"/>
                </a:solidFill>
                <a:latin typeface="Century Gothic"/>
                <a:ea typeface="Century Gothic"/>
                <a:cs typeface="Century Gothic"/>
                <a:sym typeface="Century Gothic"/>
              </a:rPr>
              <a:t>Wickham, H. (2014). Tidy Data. Journal of Statistical Software, 59(10), 1 - 23. doi:</a:t>
            </a:r>
            <a:r>
              <a:rPr lang="en-US" sz="1400" b="0" i="0" u="sng" strike="noStrike" cap="none">
                <a:solidFill>
                  <a:schemeClr val="dk1"/>
                </a:solidFill>
                <a:latin typeface="Century Gothic"/>
                <a:ea typeface="Century Gothic"/>
                <a:cs typeface="Century Gothic"/>
                <a:sym typeface="Century Gothic"/>
                <a:hlinkClick r:id="rId3">
                  <a:extLst>
                    <a:ext uri="{A12FA001-AC4F-418D-AE19-62706E023703}">
                      <ahyp:hlinkClr xmlns:ahyp="http://schemas.microsoft.com/office/drawing/2018/hyperlinkcolor" val="tx"/>
                    </a:ext>
                  </a:extLst>
                </a:hlinkClick>
              </a:rPr>
              <a:t>http://dx.doi.org/10.18637/jss.v059.i10</a:t>
            </a:r>
            <a:endParaRPr sz="1400" b="0" i="0" u="none" strike="noStrike" cap="none">
              <a:solidFill>
                <a:schemeClr val="dk1"/>
              </a:solidFill>
              <a:latin typeface="Century Gothic"/>
              <a:ea typeface="Century Gothic"/>
              <a:cs typeface="Century Gothic"/>
              <a:sym typeface="Century Gothic"/>
            </a:endParaRPr>
          </a:p>
        </p:txBody>
      </p:sp>
      <p:pic>
        <p:nvPicPr>
          <p:cNvPr id="197" name="Google Shape;197;p13" descr="A screenshot of a cell phone&#10;&#10;Description automatically generated"/>
          <p:cNvPicPr preferRelativeResize="0"/>
          <p:nvPr/>
        </p:nvPicPr>
        <p:blipFill rotWithShape="1">
          <a:blip r:embed="rId4">
            <a:alphaModFix/>
          </a:blip>
          <a:srcRect/>
          <a:stretch/>
        </p:blipFill>
        <p:spPr>
          <a:xfrm>
            <a:off x="1511383" y="2079892"/>
            <a:ext cx="8638457" cy="3698998"/>
          </a:xfrm>
          <a:prstGeom prst="rect">
            <a:avLst/>
          </a:prstGeom>
          <a:noFill/>
          <a:ln>
            <a:noFill/>
          </a:ln>
        </p:spPr>
      </p:pic>
      <p:sp>
        <p:nvSpPr>
          <p:cNvPr id="199" name="Google Shape;199;p1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15</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14"/>
          <p:cNvSpPr txBox="1">
            <a:spLocks noGrp="1"/>
          </p:cNvSpPr>
          <p:nvPr>
            <p:ph type="title"/>
          </p:nvPr>
        </p:nvSpPr>
        <p:spPr>
          <a:xfrm>
            <a:off x="838200" y="1357111"/>
            <a:ext cx="10515600" cy="1119900"/>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entury Gothic"/>
              <a:buNone/>
            </a:pPr>
            <a:r>
              <a:rPr lang="en-US" b="1" dirty="0"/>
              <a:t>Wide to long</a:t>
            </a:r>
            <a:endParaRPr dirty="0"/>
          </a:p>
        </p:txBody>
      </p:sp>
      <p:sp>
        <p:nvSpPr>
          <p:cNvPr id="206" name="Google Shape;206;p14"/>
          <p:cNvSpPr txBox="1"/>
          <p:nvPr/>
        </p:nvSpPr>
        <p:spPr>
          <a:xfrm>
            <a:off x="488730" y="6034527"/>
            <a:ext cx="11477298" cy="307777"/>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1400"/>
              <a:buFont typeface="Arial"/>
              <a:buNone/>
            </a:pPr>
            <a:r>
              <a:rPr lang="en-US" sz="1400" b="0" i="0" u="none" strike="noStrike" cap="none" dirty="0">
                <a:solidFill>
                  <a:schemeClr val="dk1"/>
                </a:solidFill>
                <a:latin typeface="Century Gothic"/>
                <a:ea typeface="Century Gothic"/>
                <a:cs typeface="Century Gothic"/>
                <a:sym typeface="Century Gothic"/>
              </a:rPr>
              <a:t>Wickham, H. (2014). Tidy Data. Journal of Statistical Software, 59(10), 1 - 23. </a:t>
            </a:r>
            <a:r>
              <a:rPr lang="en-US" sz="1400" b="0" i="0" u="none" strike="noStrike" cap="none" dirty="0" err="1">
                <a:solidFill>
                  <a:schemeClr val="dk1"/>
                </a:solidFill>
                <a:latin typeface="Century Gothic"/>
                <a:ea typeface="Century Gothic"/>
                <a:cs typeface="Century Gothic"/>
                <a:sym typeface="Century Gothic"/>
              </a:rPr>
              <a:t>doi:</a:t>
            </a:r>
            <a:r>
              <a:rPr lang="en-US" sz="1400" b="0" i="0" u="sng" strike="noStrike" cap="none" dirty="0" err="1">
                <a:solidFill>
                  <a:schemeClr val="dk1"/>
                </a:solidFill>
                <a:latin typeface="Century Gothic"/>
                <a:ea typeface="Century Gothic"/>
                <a:cs typeface="Century Gothic"/>
                <a:sym typeface="Century Gothic"/>
                <a:hlinkClick r:id="rId3">
                  <a:extLst>
                    <a:ext uri="{A12FA001-AC4F-418D-AE19-62706E023703}">
                      <ahyp:hlinkClr xmlns:ahyp="http://schemas.microsoft.com/office/drawing/2018/hyperlinkcolor" val="tx"/>
                    </a:ext>
                  </a:extLst>
                </a:hlinkClick>
              </a:rPr>
              <a:t>http</a:t>
            </a:r>
            <a:r>
              <a:rPr lang="en-US" sz="1400" b="0" i="0" u="sng" strike="noStrike" cap="none" dirty="0">
                <a:solidFill>
                  <a:schemeClr val="dk1"/>
                </a:solidFill>
                <a:latin typeface="Century Gothic"/>
                <a:ea typeface="Century Gothic"/>
                <a:cs typeface="Century Gothic"/>
                <a:sym typeface="Century Gothic"/>
                <a:hlinkClick r:id="rId3">
                  <a:extLst>
                    <a:ext uri="{A12FA001-AC4F-418D-AE19-62706E023703}">
                      <ahyp:hlinkClr xmlns:ahyp="http://schemas.microsoft.com/office/drawing/2018/hyperlinkcolor" val="tx"/>
                    </a:ext>
                  </a:extLst>
                </a:hlinkClick>
              </a:rPr>
              <a:t>://dx.doi.org/10.18637/jss.v059.i10</a:t>
            </a:r>
            <a:endParaRPr sz="1400" b="0" i="0" u="none" strike="noStrike" cap="none" dirty="0">
              <a:solidFill>
                <a:schemeClr val="dk1"/>
              </a:solidFill>
              <a:latin typeface="Century Gothic"/>
              <a:ea typeface="Century Gothic"/>
              <a:cs typeface="Century Gothic"/>
              <a:sym typeface="Century Gothic"/>
            </a:endParaRPr>
          </a:p>
        </p:txBody>
      </p:sp>
      <p:sp>
        <p:nvSpPr>
          <p:cNvPr id="209" name="Google Shape;209;p1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16</a:t>
            </a:fld>
            <a:endParaRPr/>
          </a:p>
        </p:txBody>
      </p:sp>
      <p:pic>
        <p:nvPicPr>
          <p:cNvPr id="210" name="Google Shape;210;p14"/>
          <p:cNvPicPr preferRelativeResize="0"/>
          <p:nvPr/>
        </p:nvPicPr>
        <p:blipFill rotWithShape="1">
          <a:blip r:embed="rId4">
            <a:alphaModFix/>
          </a:blip>
          <a:srcRect/>
          <a:stretch/>
        </p:blipFill>
        <p:spPr>
          <a:xfrm>
            <a:off x="2692687" y="2111433"/>
            <a:ext cx="6794789" cy="3807642"/>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0"/>
        <p:cNvGrpSpPr/>
        <p:nvPr/>
      </p:nvGrpSpPr>
      <p:grpSpPr>
        <a:xfrm>
          <a:off x="0" y="0"/>
          <a:ext cx="0" cy="0"/>
          <a:chOff x="0" y="0"/>
          <a:chExt cx="0" cy="0"/>
        </a:xfrm>
      </p:grpSpPr>
      <p:pic>
        <p:nvPicPr>
          <p:cNvPr id="221" name="Google Shape;221;p16"/>
          <p:cNvPicPr preferRelativeResize="0">
            <a:picLocks noGrp="1"/>
          </p:cNvPicPr>
          <p:nvPr>
            <p:ph type="body" idx="1"/>
          </p:nvPr>
        </p:nvPicPr>
        <p:blipFill rotWithShape="1">
          <a:blip r:embed="rId3">
            <a:alphaModFix/>
          </a:blip>
          <a:srcRect/>
          <a:stretch/>
        </p:blipFill>
        <p:spPr>
          <a:xfrm>
            <a:off x="2011680" y="2552279"/>
            <a:ext cx="4880350" cy="3760886"/>
          </a:xfrm>
          <a:prstGeom prst="rect">
            <a:avLst/>
          </a:prstGeom>
          <a:noFill/>
          <a:ln>
            <a:noFill/>
          </a:ln>
        </p:spPr>
      </p:pic>
      <p:sp>
        <p:nvSpPr>
          <p:cNvPr id="222" name="Google Shape;222;p16"/>
          <p:cNvSpPr txBox="1">
            <a:spLocks noGrp="1"/>
          </p:cNvSpPr>
          <p:nvPr>
            <p:ph type="title"/>
          </p:nvPr>
        </p:nvSpPr>
        <p:spPr>
          <a:xfrm>
            <a:off x="954579" y="1102161"/>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entury Gothic"/>
              <a:buNone/>
            </a:pPr>
            <a:r>
              <a:rPr lang="en-US" b="1" dirty="0"/>
              <a:t>Check how your data is stored</a:t>
            </a:r>
            <a:endParaRPr dirty="0"/>
          </a:p>
        </p:txBody>
      </p:sp>
      <p:sp>
        <p:nvSpPr>
          <p:cNvPr id="223" name="Google Shape;223;p16"/>
          <p:cNvSpPr txBox="1"/>
          <p:nvPr/>
        </p:nvSpPr>
        <p:spPr>
          <a:xfrm>
            <a:off x="6957261" y="2800965"/>
            <a:ext cx="4040235" cy="1846619"/>
          </a:xfrm>
          <a:prstGeom prst="rect">
            <a:avLst/>
          </a:prstGeom>
          <a:noFill/>
          <a:ln>
            <a:noFill/>
          </a:ln>
        </p:spPr>
        <p:txBody>
          <a:bodyPr spcFirstLastPara="1" wrap="square" lIns="91425" tIns="45700" rIns="91425" bIns="45700" anchor="t" anchorCtr="0">
            <a:spAutoFit/>
          </a:bodyPr>
          <a:lstStyle/>
          <a:p>
            <a:pPr marL="228600" marR="0" lvl="0" indent="-228600" algn="l" rtl="0">
              <a:lnSpc>
                <a:spcPct val="90000"/>
              </a:lnSpc>
              <a:spcBef>
                <a:spcPts val="0"/>
              </a:spcBef>
              <a:spcAft>
                <a:spcPts val="0"/>
              </a:spcAft>
              <a:buClr>
                <a:srgbClr val="4167B1"/>
              </a:buClr>
              <a:buSzPts val="2800"/>
              <a:buFont typeface="Century Gothic"/>
              <a:buChar char="►"/>
            </a:pPr>
            <a:r>
              <a:rPr lang="en-US" sz="2000" b="0" i="0" u="none" strike="noStrike" cap="none" dirty="0">
                <a:solidFill>
                  <a:srgbClr val="000000"/>
                </a:solidFill>
                <a:latin typeface="Century Gothic"/>
                <a:ea typeface="Century Gothic"/>
                <a:cs typeface="Century Gothic"/>
                <a:sym typeface="Century Gothic"/>
              </a:rPr>
              <a:t> </a:t>
            </a:r>
            <a:r>
              <a:rPr lang="en-US" sz="2000" b="0" i="0" u="none" strike="noStrike" cap="none" dirty="0">
                <a:solidFill>
                  <a:schemeClr val="dk1"/>
                </a:solidFill>
                <a:latin typeface="Century Gothic"/>
                <a:ea typeface="Century Gothic"/>
                <a:cs typeface="Century Gothic"/>
                <a:sym typeface="Century Gothic"/>
              </a:rPr>
              <a:t>Make sure numbers are properly stored as numbers, and that ID values &amp; serial numbers are stored as text where appropriate</a:t>
            </a:r>
            <a:endParaRPr sz="1100" b="0" i="0" u="none" strike="noStrike" cap="none" dirty="0">
              <a:solidFill>
                <a:srgbClr val="000000"/>
              </a:solidFill>
              <a:latin typeface="Arial"/>
              <a:ea typeface="Arial"/>
              <a:cs typeface="Arial"/>
              <a:sym typeface="Arial"/>
            </a:endParaRPr>
          </a:p>
          <a:p>
            <a:pPr marL="0" marR="0" lvl="0" indent="0" algn="l" rtl="0">
              <a:lnSpc>
                <a:spcPct val="100000"/>
              </a:lnSpc>
              <a:spcBef>
                <a:spcPts val="0"/>
              </a:spcBef>
              <a:spcAft>
                <a:spcPts val="0"/>
              </a:spcAft>
              <a:buClr>
                <a:srgbClr val="000000"/>
              </a:buClr>
              <a:buSzPts val="2800"/>
              <a:buFont typeface="Arial"/>
              <a:buNone/>
            </a:pPr>
            <a:endParaRPr sz="2000" b="0" i="0" u="none" strike="noStrike" cap="none" dirty="0">
              <a:solidFill>
                <a:schemeClr val="dk1"/>
              </a:solidFill>
              <a:latin typeface="Century Gothic"/>
              <a:ea typeface="Century Gothic"/>
              <a:cs typeface="Century Gothic"/>
              <a:sym typeface="Century Gothic"/>
            </a:endParaRPr>
          </a:p>
        </p:txBody>
      </p:sp>
      <p:sp>
        <p:nvSpPr>
          <p:cNvPr id="224" name="Google Shape;224;p16"/>
          <p:cNvSpPr/>
          <p:nvPr/>
        </p:nvSpPr>
        <p:spPr>
          <a:xfrm>
            <a:off x="5961243" y="2801389"/>
            <a:ext cx="830255" cy="482410"/>
          </a:xfrm>
          <a:prstGeom prst="ellipse">
            <a:avLst/>
          </a:prstGeom>
          <a:noFill/>
          <a:ln w="28575"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226" name="Google Shape;226;p1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17</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0"/>
        <p:cNvGrpSpPr/>
        <p:nvPr/>
      </p:nvGrpSpPr>
      <p:grpSpPr>
        <a:xfrm>
          <a:off x="0" y="0"/>
          <a:ext cx="0" cy="0"/>
          <a:chOff x="0" y="0"/>
          <a:chExt cx="0" cy="0"/>
        </a:xfrm>
      </p:grpSpPr>
      <p:sp>
        <p:nvSpPr>
          <p:cNvPr id="231" name="Google Shape;231;p17"/>
          <p:cNvSpPr/>
          <p:nvPr/>
        </p:nvSpPr>
        <p:spPr>
          <a:xfrm>
            <a:off x="10940716" y="561474"/>
            <a:ext cx="882316" cy="946484"/>
          </a:xfrm>
          <a:prstGeom prst="ellipse">
            <a:avLst/>
          </a:prstGeom>
          <a:noFill/>
          <a:ln w="38100" cap="flat" cmpd="sng">
            <a:solidFill>
              <a:srgbClr val="31538F"/>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
        <p:nvSpPr>
          <p:cNvPr id="232" name="Google Shape;232;p17"/>
          <p:cNvSpPr txBox="1"/>
          <p:nvPr/>
        </p:nvSpPr>
        <p:spPr>
          <a:xfrm>
            <a:off x="755073" y="3179561"/>
            <a:ext cx="5404658" cy="646290"/>
          </a:xfrm>
          <a:prstGeom prst="rect">
            <a:avLst/>
          </a:prstGeom>
          <a:noFill/>
          <a:ln>
            <a:noFill/>
          </a:ln>
        </p:spPr>
        <p:txBody>
          <a:bodyPr spcFirstLastPara="1" wrap="square" lIns="91425" tIns="45700" rIns="91425" bIns="45700" anchor="t" anchorCtr="0">
            <a:spAutoFit/>
          </a:bodyPr>
          <a:lstStyle/>
          <a:p>
            <a:pPr marL="228600" marR="0" lvl="0" indent="-228600" algn="l" rtl="0">
              <a:lnSpc>
                <a:spcPct val="90000"/>
              </a:lnSpc>
              <a:spcBef>
                <a:spcPts val="0"/>
              </a:spcBef>
              <a:spcAft>
                <a:spcPts val="0"/>
              </a:spcAft>
              <a:buClr>
                <a:srgbClr val="4167B1"/>
              </a:buClr>
              <a:buSzPts val="2800"/>
              <a:buFont typeface="Century Gothic"/>
              <a:buChar char="►"/>
            </a:pPr>
            <a:r>
              <a:rPr lang="en-US" sz="2000" b="0" i="0" u="none" strike="noStrike" cap="none" dirty="0">
                <a:solidFill>
                  <a:srgbClr val="000000"/>
                </a:solidFill>
                <a:latin typeface="Century Gothic"/>
                <a:ea typeface="Century Gothic"/>
                <a:cs typeface="Century Gothic"/>
                <a:sym typeface="Century Gothic"/>
              </a:rPr>
              <a:t>Get a sense of the range of values in a column with the Excel Sort &amp; Filter tool</a:t>
            </a:r>
            <a:endParaRPr sz="2000" b="0" i="0" u="none" strike="noStrike" cap="none" dirty="0">
              <a:solidFill>
                <a:schemeClr val="dk1"/>
              </a:solidFill>
              <a:latin typeface="Century Gothic"/>
              <a:ea typeface="Century Gothic"/>
              <a:cs typeface="Century Gothic"/>
              <a:sym typeface="Century Gothic"/>
            </a:endParaRPr>
          </a:p>
        </p:txBody>
      </p:sp>
      <p:sp>
        <p:nvSpPr>
          <p:cNvPr id="233" name="Google Shape;233;p17"/>
          <p:cNvSpPr txBox="1"/>
          <p:nvPr/>
        </p:nvSpPr>
        <p:spPr>
          <a:xfrm>
            <a:off x="671945" y="1237961"/>
            <a:ext cx="10515600" cy="1325563"/>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dk1"/>
              </a:buClr>
              <a:buSzPts val="4400"/>
              <a:buFont typeface="Century Gothic"/>
              <a:buNone/>
            </a:pPr>
            <a:r>
              <a:rPr lang="en-US" sz="4400" b="1" i="0" u="none" strike="noStrike" cap="none" dirty="0">
                <a:solidFill>
                  <a:schemeClr val="dk1"/>
                </a:solidFill>
                <a:latin typeface="Century Gothic"/>
                <a:ea typeface="Century Gothic"/>
                <a:cs typeface="Century Gothic"/>
                <a:sym typeface="Century Gothic"/>
              </a:rPr>
              <a:t>Data exploration</a:t>
            </a:r>
            <a:endParaRPr sz="1400" b="0" i="0" u="none" strike="noStrike" cap="none" dirty="0">
              <a:solidFill>
                <a:srgbClr val="000000"/>
              </a:solidFill>
              <a:latin typeface="Arial"/>
              <a:ea typeface="Arial"/>
              <a:cs typeface="Arial"/>
              <a:sym typeface="Arial"/>
            </a:endParaRPr>
          </a:p>
        </p:txBody>
      </p:sp>
      <p:sp>
        <p:nvSpPr>
          <p:cNvPr id="235" name="Google Shape;235;p1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18</a:t>
            </a:fld>
            <a:endParaRPr/>
          </a:p>
        </p:txBody>
      </p:sp>
      <p:pic>
        <p:nvPicPr>
          <p:cNvPr id="236" name="Google Shape;236;p17"/>
          <p:cNvPicPr preferRelativeResize="0">
            <a:picLocks noGrp="1"/>
          </p:cNvPicPr>
          <p:nvPr>
            <p:ph type="body" idx="1"/>
          </p:nvPr>
        </p:nvPicPr>
        <p:blipFill rotWithShape="1">
          <a:blip r:embed="rId3">
            <a:alphaModFix/>
          </a:blip>
          <a:srcRect l="63687" r="8523" b="37621"/>
          <a:stretch/>
        </p:blipFill>
        <p:spPr>
          <a:xfrm>
            <a:off x="7214616" y="17756"/>
            <a:ext cx="4977384" cy="6284797"/>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240"/>
        <p:cNvGrpSpPr/>
        <p:nvPr/>
      </p:nvGrpSpPr>
      <p:grpSpPr>
        <a:xfrm>
          <a:off x="0" y="0"/>
          <a:ext cx="0" cy="0"/>
          <a:chOff x="0" y="0"/>
          <a:chExt cx="0" cy="0"/>
        </a:xfrm>
      </p:grpSpPr>
      <p:pic>
        <p:nvPicPr>
          <p:cNvPr id="241" name="Google Shape;241;p18"/>
          <p:cNvPicPr preferRelativeResize="0">
            <a:picLocks noGrp="1"/>
          </p:cNvPicPr>
          <p:nvPr>
            <p:ph type="body" idx="1"/>
          </p:nvPr>
        </p:nvPicPr>
        <p:blipFill rotWithShape="1">
          <a:blip r:embed="rId3">
            <a:alphaModFix/>
          </a:blip>
          <a:srcRect l="34986" r="41576" b="32174"/>
          <a:stretch/>
        </p:blipFill>
        <p:spPr>
          <a:xfrm>
            <a:off x="8284464" y="0"/>
            <a:ext cx="3870768" cy="6300983"/>
          </a:xfrm>
          <a:prstGeom prst="rect">
            <a:avLst/>
          </a:prstGeom>
          <a:noFill/>
          <a:ln>
            <a:noFill/>
          </a:ln>
        </p:spPr>
      </p:pic>
      <p:sp>
        <p:nvSpPr>
          <p:cNvPr id="242" name="Google Shape;242;p18"/>
          <p:cNvSpPr txBox="1"/>
          <p:nvPr/>
        </p:nvSpPr>
        <p:spPr>
          <a:xfrm>
            <a:off x="838200" y="2688846"/>
            <a:ext cx="5379868" cy="923289"/>
          </a:xfrm>
          <a:prstGeom prst="rect">
            <a:avLst/>
          </a:prstGeom>
          <a:noFill/>
          <a:ln>
            <a:noFill/>
          </a:ln>
        </p:spPr>
        <p:txBody>
          <a:bodyPr spcFirstLastPara="1" wrap="square" lIns="91425" tIns="45700" rIns="91425" bIns="45700" anchor="t" anchorCtr="0">
            <a:spAutoFit/>
          </a:bodyPr>
          <a:lstStyle/>
          <a:p>
            <a:pPr marL="228600" marR="0" lvl="0" indent="-228600" algn="l" rtl="0">
              <a:lnSpc>
                <a:spcPct val="90000"/>
              </a:lnSpc>
              <a:spcBef>
                <a:spcPts val="0"/>
              </a:spcBef>
              <a:spcAft>
                <a:spcPts val="0"/>
              </a:spcAft>
              <a:buClr>
                <a:srgbClr val="4167B1"/>
              </a:buClr>
              <a:buSzPts val="2800"/>
              <a:buFont typeface="Century Gothic"/>
              <a:buChar char="►"/>
            </a:pPr>
            <a:r>
              <a:rPr lang="en-US" sz="2000" b="0" i="0" u="none" strike="noStrike" cap="none" dirty="0">
                <a:solidFill>
                  <a:srgbClr val="000000"/>
                </a:solidFill>
                <a:latin typeface="Century Gothic"/>
                <a:ea typeface="Century Gothic"/>
                <a:cs typeface="Century Gothic"/>
                <a:sym typeface="Century Gothic"/>
              </a:rPr>
              <a:t>Sort &amp; Filter also quickly identifies presence of missing values and invalid levels in categorical data</a:t>
            </a:r>
            <a:endParaRPr sz="1100" b="0" i="0" u="none" strike="noStrike" cap="none" dirty="0">
              <a:solidFill>
                <a:srgbClr val="000000"/>
              </a:solidFill>
              <a:latin typeface="Arial"/>
              <a:ea typeface="Arial"/>
              <a:cs typeface="Arial"/>
              <a:sym typeface="Arial"/>
            </a:endParaRPr>
          </a:p>
        </p:txBody>
      </p:sp>
      <p:sp>
        <p:nvSpPr>
          <p:cNvPr id="243" name="Google Shape;243;p18"/>
          <p:cNvSpPr txBox="1"/>
          <p:nvPr/>
        </p:nvSpPr>
        <p:spPr>
          <a:xfrm>
            <a:off x="838200" y="1229649"/>
            <a:ext cx="10515600" cy="1325563"/>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dk1"/>
              </a:buClr>
              <a:buSzPts val="4400"/>
              <a:buFont typeface="Century Gothic"/>
              <a:buNone/>
            </a:pPr>
            <a:r>
              <a:rPr lang="en-US" sz="4400" b="1" i="0" u="none" strike="noStrike" cap="none" dirty="0">
                <a:solidFill>
                  <a:schemeClr val="dk1"/>
                </a:solidFill>
                <a:latin typeface="Century Gothic"/>
                <a:ea typeface="Century Gothic"/>
                <a:cs typeface="Century Gothic"/>
                <a:sym typeface="Century Gothic"/>
              </a:rPr>
              <a:t>Data exploration</a:t>
            </a:r>
            <a:endParaRPr sz="1400" b="0" i="0" u="none" strike="noStrike" cap="none" dirty="0">
              <a:solidFill>
                <a:srgbClr val="000000"/>
              </a:solidFill>
              <a:latin typeface="Arial"/>
              <a:ea typeface="Arial"/>
              <a:cs typeface="Arial"/>
              <a:sym typeface="Arial"/>
            </a:endParaRPr>
          </a:p>
        </p:txBody>
      </p:sp>
      <p:sp>
        <p:nvSpPr>
          <p:cNvPr id="245" name="Google Shape;245;p18"/>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19</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a:t>Disclaimer</a:t>
            </a:r>
            <a:endParaRPr lang="en-US" dirty="0"/>
          </a:p>
        </p:txBody>
      </p:sp>
      <p:sp>
        <p:nvSpPr>
          <p:cNvPr id="3" name="Content Placeholder 2"/>
          <p:cNvSpPr>
            <a:spLocks noGrp="1"/>
          </p:cNvSpPr>
          <p:nvPr>
            <p:ph idx="1"/>
          </p:nvPr>
        </p:nvSpPr>
        <p:spPr>
          <a:xfrm>
            <a:off x="820136" y="1550670"/>
            <a:ext cx="10069286" cy="4005263"/>
          </a:xfrm>
        </p:spPr>
        <p:txBody>
          <a:bodyPr anchor="ctr"/>
          <a:lstStyle/>
          <a:p>
            <a:pPr marL="0" indent="0" algn="ctr">
              <a:buNone/>
            </a:pPr>
            <a:r>
              <a:rPr lang="en-US" b="0" i="0" dirty="0">
                <a:solidFill>
                  <a:srgbClr val="222222"/>
                </a:solidFill>
                <a:effectLst/>
                <a:latin typeface="Arial" panose="020B0604020202020204" pitchFamily="34" charset="0"/>
              </a:rPr>
              <a:t>The view and opinions expressed or implied in this Section are those of the Instructor and should not be construed to carry the official sanction of or positions of the Sponsors or MORS.</a:t>
            </a:r>
            <a:endParaRPr lang="en-US" i="1" dirty="0"/>
          </a:p>
        </p:txBody>
      </p:sp>
    </p:spTree>
    <p:extLst>
      <p:ext uri="{BB962C8B-B14F-4D97-AF65-F5344CB8AC3E}">
        <p14:creationId xmlns:p14="http://schemas.microsoft.com/office/powerpoint/2010/main" val="6740372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Shape 249"/>
        <p:cNvGrpSpPr/>
        <p:nvPr/>
      </p:nvGrpSpPr>
      <p:grpSpPr>
        <a:xfrm>
          <a:off x="0" y="0"/>
          <a:ext cx="0" cy="0"/>
          <a:chOff x="0" y="0"/>
          <a:chExt cx="0" cy="0"/>
        </a:xfrm>
      </p:grpSpPr>
      <p:sp>
        <p:nvSpPr>
          <p:cNvPr id="250" name="Google Shape;250;p19"/>
          <p:cNvSpPr txBox="1">
            <a:spLocks noGrp="1"/>
          </p:cNvSpPr>
          <p:nvPr>
            <p:ph type="title"/>
          </p:nvPr>
        </p:nvSpPr>
        <p:spPr>
          <a:xfrm>
            <a:off x="838200" y="1057897"/>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entury Gothic"/>
              <a:buNone/>
            </a:pPr>
            <a:r>
              <a:rPr lang="en-US" b="1" dirty="0"/>
              <a:t>Conditional formatting </a:t>
            </a:r>
            <a:endParaRPr dirty="0"/>
          </a:p>
        </p:txBody>
      </p:sp>
      <p:pic>
        <p:nvPicPr>
          <p:cNvPr id="251" name="Google Shape;251;p19"/>
          <p:cNvPicPr preferRelativeResize="0">
            <a:picLocks noGrp="1"/>
          </p:cNvPicPr>
          <p:nvPr>
            <p:ph type="body" idx="1"/>
          </p:nvPr>
        </p:nvPicPr>
        <p:blipFill rotWithShape="1">
          <a:blip r:embed="rId3">
            <a:alphaModFix/>
          </a:blip>
          <a:srcRect r="34315" b="50595"/>
          <a:stretch/>
        </p:blipFill>
        <p:spPr>
          <a:xfrm>
            <a:off x="1683136" y="3300152"/>
            <a:ext cx="8125882" cy="3035877"/>
          </a:xfrm>
          <a:prstGeom prst="rect">
            <a:avLst/>
          </a:prstGeom>
          <a:noFill/>
          <a:ln>
            <a:noFill/>
          </a:ln>
        </p:spPr>
      </p:pic>
      <p:sp>
        <p:nvSpPr>
          <p:cNvPr id="252" name="Google Shape;252;p19"/>
          <p:cNvSpPr txBox="1"/>
          <p:nvPr/>
        </p:nvSpPr>
        <p:spPr>
          <a:xfrm>
            <a:off x="1010277" y="1711009"/>
            <a:ext cx="9471600" cy="1923563"/>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000000"/>
              </a:buClr>
              <a:buSzPts val="2800"/>
              <a:buFont typeface="Arial"/>
              <a:buNone/>
            </a:pPr>
            <a:endParaRPr sz="2000" b="0" i="0" u="none" strike="noStrike" cap="none" dirty="0">
              <a:solidFill>
                <a:schemeClr val="dk1"/>
              </a:solidFill>
              <a:latin typeface="Century Gothic"/>
              <a:ea typeface="Century Gothic"/>
              <a:cs typeface="Century Gothic"/>
              <a:sym typeface="Century Gothic"/>
            </a:endParaRPr>
          </a:p>
          <a:p>
            <a:pPr marL="228600" marR="0" lvl="0" indent="-228600" algn="l" rtl="0">
              <a:lnSpc>
                <a:spcPct val="90000"/>
              </a:lnSpc>
              <a:spcBef>
                <a:spcPts val="1000"/>
              </a:spcBef>
              <a:spcAft>
                <a:spcPts val="0"/>
              </a:spcAft>
              <a:buClr>
                <a:srgbClr val="4167B1"/>
              </a:buClr>
              <a:buSzPts val="2800"/>
              <a:buFont typeface="Century Gothic"/>
              <a:buChar char="►"/>
            </a:pPr>
            <a:r>
              <a:rPr lang="en-US" sz="2000" b="0" i="0" u="none" strike="noStrike" cap="none" dirty="0">
                <a:solidFill>
                  <a:schemeClr val="dk1"/>
                </a:solidFill>
                <a:latin typeface="Century Gothic"/>
                <a:ea typeface="Century Gothic"/>
                <a:cs typeface="Century Gothic"/>
                <a:sym typeface="Century Gothic"/>
              </a:rPr>
              <a:t>Quickly scan for duplicated primary keys</a:t>
            </a:r>
            <a:endParaRPr sz="1100" b="0" i="0" u="none" strike="noStrike" cap="none" dirty="0">
              <a:solidFill>
                <a:srgbClr val="000000"/>
              </a:solidFill>
              <a:latin typeface="Arial"/>
              <a:ea typeface="Arial"/>
              <a:cs typeface="Arial"/>
              <a:sym typeface="Arial"/>
            </a:endParaRPr>
          </a:p>
          <a:p>
            <a:pPr marL="685800" marR="0" lvl="1" indent="-228600" algn="l" rtl="0">
              <a:lnSpc>
                <a:spcPct val="90000"/>
              </a:lnSpc>
              <a:spcBef>
                <a:spcPts val="1000"/>
              </a:spcBef>
              <a:spcAft>
                <a:spcPts val="0"/>
              </a:spcAft>
              <a:buClr>
                <a:srgbClr val="4167B1"/>
              </a:buClr>
              <a:buSzPts val="2800"/>
              <a:buFont typeface="Century Gothic"/>
              <a:buChar char="►"/>
            </a:pPr>
            <a:r>
              <a:rPr lang="en-US" sz="2000" b="0" i="0" u="none" strike="noStrike" cap="none" dirty="0">
                <a:solidFill>
                  <a:schemeClr val="dk1"/>
                </a:solidFill>
                <a:latin typeface="Century Gothic"/>
                <a:ea typeface="Century Gothic"/>
                <a:cs typeface="Century Gothic"/>
                <a:sym typeface="Century Gothic"/>
              </a:rPr>
              <a:t>Primary keys should uniquely identify a record</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1000"/>
              </a:spcBef>
              <a:spcAft>
                <a:spcPts val="0"/>
              </a:spcAft>
              <a:buClr>
                <a:srgbClr val="000000"/>
              </a:buClr>
              <a:buSzPts val="2800"/>
              <a:buFont typeface="Arial"/>
              <a:buNone/>
            </a:pPr>
            <a:endParaRPr sz="2000" b="0" i="0" u="none" strike="noStrike" cap="none" dirty="0">
              <a:solidFill>
                <a:srgbClr val="000000"/>
              </a:solidFill>
              <a:latin typeface="Century Gothic"/>
              <a:ea typeface="Century Gothic"/>
              <a:cs typeface="Century Gothic"/>
              <a:sym typeface="Century Gothic"/>
            </a:endParaRPr>
          </a:p>
          <a:p>
            <a:pPr marL="0" marR="0" lvl="0" indent="0" algn="l" rtl="0">
              <a:lnSpc>
                <a:spcPct val="100000"/>
              </a:lnSpc>
              <a:spcBef>
                <a:spcPts val="0"/>
              </a:spcBef>
              <a:spcAft>
                <a:spcPts val="0"/>
              </a:spcAft>
              <a:buClr>
                <a:srgbClr val="000000"/>
              </a:buClr>
              <a:buSzPts val="2800"/>
              <a:buFont typeface="Arial"/>
              <a:buNone/>
            </a:pPr>
            <a:endParaRPr sz="2000" b="0" i="0" u="none" strike="noStrike" cap="none" dirty="0">
              <a:solidFill>
                <a:schemeClr val="dk1"/>
              </a:solidFill>
              <a:latin typeface="Century Gothic"/>
              <a:ea typeface="Century Gothic"/>
              <a:cs typeface="Century Gothic"/>
              <a:sym typeface="Century Gothic"/>
            </a:endParaRPr>
          </a:p>
        </p:txBody>
      </p:sp>
      <p:sp>
        <p:nvSpPr>
          <p:cNvPr id="254" name="Google Shape;254;p1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20</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58"/>
        <p:cNvGrpSpPr/>
        <p:nvPr/>
      </p:nvGrpSpPr>
      <p:grpSpPr>
        <a:xfrm>
          <a:off x="0" y="0"/>
          <a:ext cx="0" cy="0"/>
          <a:chOff x="0" y="0"/>
          <a:chExt cx="0" cy="0"/>
        </a:xfrm>
      </p:grpSpPr>
      <p:sp>
        <p:nvSpPr>
          <p:cNvPr id="259" name="Google Shape;259;p20"/>
          <p:cNvSpPr txBox="1"/>
          <p:nvPr/>
        </p:nvSpPr>
        <p:spPr>
          <a:xfrm>
            <a:off x="838200" y="2997773"/>
            <a:ext cx="4685420" cy="1328528"/>
          </a:xfrm>
          <a:prstGeom prst="rect">
            <a:avLst/>
          </a:prstGeom>
          <a:noFill/>
          <a:ln>
            <a:noFill/>
          </a:ln>
        </p:spPr>
        <p:txBody>
          <a:bodyPr spcFirstLastPara="1" wrap="square" lIns="91425" tIns="45700" rIns="91425" bIns="45700" anchor="t" anchorCtr="0">
            <a:spAutoFit/>
          </a:bodyPr>
          <a:lstStyle/>
          <a:p>
            <a:pPr marL="228600" marR="0" lvl="0" indent="-228600" algn="l" rtl="0">
              <a:lnSpc>
                <a:spcPct val="90000"/>
              </a:lnSpc>
              <a:spcBef>
                <a:spcPts val="0"/>
              </a:spcBef>
              <a:spcAft>
                <a:spcPts val="0"/>
              </a:spcAft>
              <a:buClr>
                <a:srgbClr val="4167B1"/>
              </a:buClr>
              <a:buSzPts val="2800"/>
              <a:buFont typeface="Century Gothic"/>
              <a:buChar char="►"/>
            </a:pPr>
            <a:r>
              <a:rPr lang="en-US" sz="2000" b="0" i="0" u="none" strike="noStrike" cap="none" dirty="0">
                <a:solidFill>
                  <a:srgbClr val="000000"/>
                </a:solidFill>
                <a:latin typeface="Century Gothic"/>
                <a:ea typeface="Century Gothic"/>
                <a:cs typeface="Century Gothic"/>
                <a:sym typeface="Century Gothic"/>
              </a:rPr>
              <a:t>Highlight outliers and invalid numeric entries with conditional formatting</a:t>
            </a:r>
            <a:endParaRPr sz="1100" b="0" i="0" u="none" strike="noStrike" cap="none" dirty="0">
              <a:solidFill>
                <a:srgbClr val="000000"/>
              </a:solidFill>
              <a:latin typeface="Arial"/>
              <a:ea typeface="Arial"/>
              <a:cs typeface="Arial"/>
              <a:sym typeface="Arial"/>
            </a:endParaRPr>
          </a:p>
          <a:p>
            <a:pPr marL="0" marR="0" lvl="0" indent="0" algn="l" rtl="0">
              <a:lnSpc>
                <a:spcPct val="90000"/>
              </a:lnSpc>
              <a:spcBef>
                <a:spcPts val="1000"/>
              </a:spcBef>
              <a:spcAft>
                <a:spcPts val="0"/>
              </a:spcAft>
              <a:buClr>
                <a:srgbClr val="000000"/>
              </a:buClr>
              <a:buSzPts val="2800"/>
              <a:buFont typeface="Arial"/>
              <a:buNone/>
            </a:pPr>
            <a:endParaRPr sz="2000" b="0" i="0" u="none" strike="noStrike" cap="none" dirty="0">
              <a:solidFill>
                <a:srgbClr val="000000"/>
              </a:solidFill>
              <a:latin typeface="Century Gothic"/>
              <a:ea typeface="Century Gothic"/>
              <a:cs typeface="Century Gothic"/>
              <a:sym typeface="Century Gothic"/>
            </a:endParaRPr>
          </a:p>
        </p:txBody>
      </p:sp>
      <p:sp>
        <p:nvSpPr>
          <p:cNvPr id="260" name="Google Shape;260;p20"/>
          <p:cNvSpPr txBox="1"/>
          <p:nvPr/>
        </p:nvSpPr>
        <p:spPr>
          <a:xfrm>
            <a:off x="721822" y="1296151"/>
            <a:ext cx="10515600" cy="1325563"/>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dk1"/>
              </a:buClr>
              <a:buSzPts val="4400"/>
              <a:buFont typeface="Century Gothic"/>
              <a:buNone/>
            </a:pPr>
            <a:r>
              <a:rPr lang="en-US" sz="4400" b="1" i="0" u="none" strike="noStrike" cap="none" dirty="0">
                <a:solidFill>
                  <a:schemeClr val="dk1"/>
                </a:solidFill>
                <a:latin typeface="Century Gothic"/>
                <a:ea typeface="Century Gothic"/>
                <a:cs typeface="Century Gothic"/>
                <a:sym typeface="Century Gothic"/>
              </a:rPr>
              <a:t>Data exploration</a:t>
            </a:r>
            <a:endParaRPr sz="1400" b="0" i="0" u="none" strike="noStrike" cap="none" dirty="0">
              <a:solidFill>
                <a:srgbClr val="000000"/>
              </a:solidFill>
              <a:latin typeface="Arial"/>
              <a:ea typeface="Arial"/>
              <a:cs typeface="Arial"/>
              <a:sym typeface="Arial"/>
            </a:endParaRPr>
          </a:p>
        </p:txBody>
      </p:sp>
      <p:sp>
        <p:nvSpPr>
          <p:cNvPr id="262" name="Google Shape;262;p20"/>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21</a:t>
            </a:fld>
            <a:endParaRPr/>
          </a:p>
        </p:txBody>
      </p:sp>
      <p:pic>
        <p:nvPicPr>
          <p:cNvPr id="263" name="Google Shape;263;p20"/>
          <p:cNvPicPr preferRelativeResize="0"/>
          <p:nvPr/>
        </p:nvPicPr>
        <p:blipFill rotWithShape="1">
          <a:blip r:embed="rId3">
            <a:alphaModFix/>
          </a:blip>
          <a:srcRect l="42791" r="36447" b="55287"/>
          <a:stretch/>
        </p:blipFill>
        <p:spPr>
          <a:xfrm>
            <a:off x="6474691" y="928622"/>
            <a:ext cx="4304759" cy="52147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67"/>
        <p:cNvGrpSpPr/>
        <p:nvPr/>
      </p:nvGrpSpPr>
      <p:grpSpPr>
        <a:xfrm>
          <a:off x="0" y="0"/>
          <a:ext cx="0" cy="0"/>
          <a:chOff x="0" y="0"/>
          <a:chExt cx="0" cy="0"/>
        </a:xfrm>
      </p:grpSpPr>
      <p:sp>
        <p:nvSpPr>
          <p:cNvPr id="269" name="Google Shape;269;p21"/>
          <p:cNvSpPr txBox="1"/>
          <p:nvPr/>
        </p:nvSpPr>
        <p:spPr>
          <a:xfrm>
            <a:off x="771698" y="944582"/>
            <a:ext cx="10515600" cy="1325563"/>
          </a:xfrm>
          <a:prstGeom prst="rect">
            <a:avLst/>
          </a:prstGeom>
          <a:noFill/>
          <a:ln>
            <a:noFill/>
          </a:ln>
        </p:spPr>
        <p:txBody>
          <a:bodyPr spcFirstLastPara="1" wrap="square" lIns="91425" tIns="45700" rIns="91425" bIns="45700" anchor="ctr" anchorCtr="0">
            <a:normAutofit/>
          </a:bodyPr>
          <a:lstStyle/>
          <a:p>
            <a:pPr marL="0" marR="0" lvl="0" indent="0" algn="l" rtl="0">
              <a:lnSpc>
                <a:spcPct val="90000"/>
              </a:lnSpc>
              <a:spcBef>
                <a:spcPts val="0"/>
              </a:spcBef>
              <a:spcAft>
                <a:spcPts val="0"/>
              </a:spcAft>
              <a:buClr>
                <a:schemeClr val="dk1"/>
              </a:buClr>
              <a:buSzPts val="4400"/>
              <a:buFont typeface="Century Gothic"/>
              <a:buNone/>
            </a:pPr>
            <a:r>
              <a:rPr lang="en-US" sz="4400" b="1" i="0" u="none" strike="noStrike" cap="none" dirty="0">
                <a:solidFill>
                  <a:schemeClr val="dk1"/>
                </a:solidFill>
                <a:latin typeface="Century Gothic"/>
                <a:ea typeface="Century Gothic"/>
                <a:cs typeface="Century Gothic"/>
                <a:sym typeface="Century Gothic"/>
              </a:rPr>
              <a:t>Remove duplicates</a:t>
            </a:r>
            <a:endParaRPr sz="1400" b="0" i="0" u="none" strike="noStrike" cap="none" dirty="0">
              <a:solidFill>
                <a:srgbClr val="000000"/>
              </a:solidFill>
              <a:latin typeface="Arial"/>
              <a:ea typeface="Arial"/>
              <a:cs typeface="Arial"/>
              <a:sym typeface="Arial"/>
            </a:endParaRPr>
          </a:p>
        </p:txBody>
      </p:sp>
      <p:sp>
        <p:nvSpPr>
          <p:cNvPr id="270" name="Google Shape;270;p21"/>
          <p:cNvSpPr txBox="1"/>
          <p:nvPr/>
        </p:nvSpPr>
        <p:spPr>
          <a:xfrm>
            <a:off x="5071141" y="3429000"/>
            <a:ext cx="4685400" cy="1089489"/>
          </a:xfrm>
          <a:prstGeom prst="rect">
            <a:avLst/>
          </a:prstGeom>
          <a:noFill/>
          <a:ln>
            <a:noFill/>
          </a:ln>
        </p:spPr>
        <p:txBody>
          <a:bodyPr spcFirstLastPara="1" wrap="square" lIns="91425" tIns="45700" rIns="91425" bIns="45700" anchor="t" anchorCtr="0">
            <a:spAutoFit/>
          </a:bodyPr>
          <a:lstStyle/>
          <a:p>
            <a:pPr marL="228600" marR="0" lvl="0" indent="-228600" algn="l" rtl="0">
              <a:lnSpc>
                <a:spcPct val="90000"/>
              </a:lnSpc>
              <a:spcBef>
                <a:spcPts val="0"/>
              </a:spcBef>
              <a:spcAft>
                <a:spcPts val="0"/>
              </a:spcAft>
              <a:buClr>
                <a:srgbClr val="4167B1"/>
              </a:buClr>
              <a:buSzPts val="2800"/>
              <a:buFont typeface="Century Gothic"/>
              <a:buChar char="►"/>
            </a:pPr>
            <a:r>
              <a:rPr lang="en-US" sz="2400" b="0" i="0" u="none" strike="noStrike" cap="none" dirty="0">
                <a:solidFill>
                  <a:srgbClr val="000000"/>
                </a:solidFill>
                <a:latin typeface="Century Gothic"/>
                <a:ea typeface="Century Gothic"/>
                <a:cs typeface="Century Gothic"/>
                <a:sym typeface="Century Gothic"/>
              </a:rPr>
              <a:t>Quickly remove duplicates with Excel’s ‘Remove Duplicates’ tool</a:t>
            </a:r>
            <a:endParaRPr sz="1200" b="0" i="0" u="none" strike="noStrike" cap="none" dirty="0">
              <a:solidFill>
                <a:srgbClr val="000000"/>
              </a:solidFill>
              <a:latin typeface="Arial"/>
              <a:ea typeface="Arial"/>
              <a:cs typeface="Arial"/>
              <a:sym typeface="Arial"/>
            </a:endParaRPr>
          </a:p>
        </p:txBody>
      </p:sp>
      <p:sp>
        <p:nvSpPr>
          <p:cNvPr id="272" name="Google Shape;272;p2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22</a:t>
            </a:fld>
            <a:endParaRPr/>
          </a:p>
        </p:txBody>
      </p:sp>
      <p:pic>
        <p:nvPicPr>
          <p:cNvPr id="273" name="Google Shape;273;p21"/>
          <p:cNvPicPr preferRelativeResize="0">
            <a:picLocks noGrp="1"/>
          </p:cNvPicPr>
          <p:nvPr>
            <p:ph type="body" idx="1"/>
          </p:nvPr>
        </p:nvPicPr>
        <p:blipFill rotWithShape="1">
          <a:blip r:embed="rId3">
            <a:alphaModFix/>
          </a:blip>
          <a:srcRect/>
          <a:stretch/>
        </p:blipFill>
        <p:spPr>
          <a:xfrm>
            <a:off x="1055752" y="2017476"/>
            <a:ext cx="7281913" cy="1024982"/>
          </a:xfrm>
          <a:prstGeom prst="rect">
            <a:avLst/>
          </a:prstGeom>
          <a:noFill/>
          <a:ln>
            <a:noFill/>
          </a:ln>
        </p:spPr>
      </p:pic>
      <p:pic>
        <p:nvPicPr>
          <p:cNvPr id="274" name="Google Shape;274;p21"/>
          <p:cNvPicPr preferRelativeResize="0"/>
          <p:nvPr/>
        </p:nvPicPr>
        <p:blipFill rotWithShape="1">
          <a:blip r:embed="rId4">
            <a:alphaModFix/>
          </a:blip>
          <a:srcRect/>
          <a:stretch/>
        </p:blipFill>
        <p:spPr>
          <a:xfrm>
            <a:off x="1055752" y="3042458"/>
            <a:ext cx="3050735" cy="3251746"/>
          </a:xfrm>
          <a:prstGeom prst="rect">
            <a:avLst/>
          </a:prstGeom>
          <a:noFill/>
          <a:ln>
            <a:noFill/>
          </a:ln>
        </p:spPr>
      </p:pic>
      <p:sp>
        <p:nvSpPr>
          <p:cNvPr id="275" name="Google Shape;275;p21"/>
          <p:cNvSpPr/>
          <p:nvPr/>
        </p:nvSpPr>
        <p:spPr>
          <a:xfrm>
            <a:off x="7229115" y="2242002"/>
            <a:ext cx="856400" cy="800456"/>
          </a:xfrm>
          <a:prstGeom prst="ellipse">
            <a:avLst/>
          </a:prstGeom>
          <a:noFill/>
          <a:ln w="28575" cap="flat" cmpd="sng">
            <a:solidFill>
              <a:srgbClr val="FF0000"/>
            </a:solidFill>
            <a:prstDash val="solid"/>
            <a:miter lim="800000"/>
            <a:headEnd type="none" w="sm" len="sm"/>
            <a:tailEnd type="none" w="sm" len="sm"/>
          </a:ln>
        </p:spPr>
        <p:txBody>
          <a:bodyPr spcFirstLastPara="1" wrap="square" lIns="91425" tIns="45700" rIns="91425" bIns="45700" anchor="ctr" anchorCtr="0">
            <a:noAutofit/>
          </a:bodyPr>
          <a:lstStyle/>
          <a:p>
            <a:pPr marL="0" marR="0" lvl="0" indent="0" algn="ctr" rtl="0">
              <a:lnSpc>
                <a:spcPct val="100000"/>
              </a:lnSpc>
              <a:spcBef>
                <a:spcPts val="0"/>
              </a:spcBef>
              <a:spcAft>
                <a:spcPts val="0"/>
              </a:spcAft>
              <a:buClr>
                <a:srgbClr val="000000"/>
              </a:buClr>
              <a:buSzPts val="1800"/>
              <a:buFont typeface="Arial"/>
              <a:buNone/>
            </a:pPr>
            <a:endParaRPr sz="1800" b="0" i="0" u="none" strike="noStrike" cap="none">
              <a:solidFill>
                <a:schemeClr val="lt1"/>
              </a:solidFill>
              <a:latin typeface="Century Gothic"/>
              <a:ea typeface="Century Gothic"/>
              <a:cs typeface="Century Gothic"/>
              <a:sym typeface="Century Gothic"/>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80"/>
        <p:cNvGrpSpPr/>
        <p:nvPr/>
      </p:nvGrpSpPr>
      <p:grpSpPr>
        <a:xfrm>
          <a:off x="0" y="0"/>
          <a:ext cx="0" cy="0"/>
          <a:chOff x="0" y="0"/>
          <a:chExt cx="0" cy="0"/>
        </a:xfrm>
      </p:grpSpPr>
      <p:sp>
        <p:nvSpPr>
          <p:cNvPr id="281" name="Google Shape;281;p22"/>
          <p:cNvSpPr txBox="1">
            <a:spLocks noGrp="1"/>
          </p:cNvSpPr>
          <p:nvPr>
            <p:ph type="title"/>
          </p:nvPr>
        </p:nvSpPr>
        <p:spPr>
          <a:xfrm>
            <a:off x="664464" y="1274250"/>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accent1"/>
              </a:buClr>
              <a:buSzPts val="4400"/>
              <a:buFont typeface="Century Gothic"/>
              <a:buNone/>
            </a:pPr>
            <a:r>
              <a:rPr lang="en-US" b="1" dirty="0">
                <a:solidFill>
                  <a:schemeClr val="accent1"/>
                </a:solidFill>
              </a:rPr>
              <a:t>Functions</a:t>
            </a:r>
            <a:r>
              <a:rPr lang="en-US" b="1" dirty="0"/>
              <a:t> to summarize data with Format as Table</a:t>
            </a:r>
            <a:endParaRPr dirty="0"/>
          </a:p>
        </p:txBody>
      </p:sp>
      <p:sp>
        <p:nvSpPr>
          <p:cNvPr id="282" name="Google Shape;282;p22"/>
          <p:cNvSpPr txBox="1">
            <a:spLocks noGrp="1"/>
          </p:cNvSpPr>
          <p:nvPr>
            <p:ph type="body" idx="1"/>
          </p:nvPr>
        </p:nvSpPr>
        <p:spPr>
          <a:xfrm>
            <a:off x="664464" y="3508121"/>
            <a:ext cx="52578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4167B1"/>
              </a:buClr>
              <a:buSzPts val="2800"/>
              <a:buFont typeface="Century Gothic"/>
              <a:buChar char="►"/>
            </a:pPr>
            <a:r>
              <a:rPr lang="en-US"/>
              <a:t> SUM()</a:t>
            </a:r>
            <a:endParaRPr/>
          </a:p>
          <a:p>
            <a:pPr marL="228600" lvl="0" indent="-228600" algn="l" rtl="0">
              <a:lnSpc>
                <a:spcPct val="90000"/>
              </a:lnSpc>
              <a:spcBef>
                <a:spcPts val="1000"/>
              </a:spcBef>
              <a:spcAft>
                <a:spcPts val="0"/>
              </a:spcAft>
              <a:buClr>
                <a:srgbClr val="4167B1"/>
              </a:buClr>
              <a:buSzPts val="2800"/>
              <a:buFont typeface="Century Gothic"/>
              <a:buChar char="►"/>
            </a:pPr>
            <a:r>
              <a:rPr lang="en-US"/>
              <a:t> COUNTA()</a:t>
            </a:r>
            <a:endParaRPr/>
          </a:p>
          <a:p>
            <a:pPr marL="228600" lvl="0" indent="-228600" algn="l" rtl="0">
              <a:lnSpc>
                <a:spcPct val="90000"/>
              </a:lnSpc>
              <a:spcBef>
                <a:spcPts val="1000"/>
              </a:spcBef>
              <a:spcAft>
                <a:spcPts val="0"/>
              </a:spcAft>
              <a:buClr>
                <a:srgbClr val="4167B1"/>
              </a:buClr>
              <a:buSzPts val="2800"/>
              <a:buFont typeface="Century Gothic"/>
              <a:buChar char="►"/>
            </a:pPr>
            <a:r>
              <a:rPr lang="en-US"/>
              <a:t> MIN()</a:t>
            </a:r>
            <a:endParaRPr/>
          </a:p>
          <a:p>
            <a:pPr marL="228600" lvl="0" indent="-228600" algn="l" rtl="0">
              <a:lnSpc>
                <a:spcPct val="90000"/>
              </a:lnSpc>
              <a:spcBef>
                <a:spcPts val="1000"/>
              </a:spcBef>
              <a:spcAft>
                <a:spcPts val="0"/>
              </a:spcAft>
              <a:buClr>
                <a:srgbClr val="4167B1"/>
              </a:buClr>
              <a:buSzPts val="2800"/>
              <a:buFont typeface="Century Gothic"/>
              <a:buChar char="►"/>
            </a:pPr>
            <a:r>
              <a:rPr lang="en-US"/>
              <a:t> MAX()</a:t>
            </a:r>
            <a:endParaRPr/>
          </a:p>
          <a:p>
            <a:pPr marL="228600" lvl="0" indent="-228600" algn="l" rtl="0">
              <a:lnSpc>
                <a:spcPct val="90000"/>
              </a:lnSpc>
              <a:spcBef>
                <a:spcPts val="1000"/>
              </a:spcBef>
              <a:spcAft>
                <a:spcPts val="0"/>
              </a:spcAft>
              <a:buClr>
                <a:srgbClr val="4167B1"/>
              </a:buClr>
              <a:buSzPts val="2800"/>
              <a:buFont typeface="Century Gothic"/>
              <a:buChar char="►"/>
            </a:pPr>
            <a:r>
              <a:rPr lang="en-US">
                <a:solidFill>
                  <a:srgbClr val="FF0000"/>
                </a:solidFill>
              </a:rPr>
              <a:t> </a:t>
            </a:r>
            <a:r>
              <a:rPr lang="en-US"/>
              <a:t>Range:  Max()-Min()</a:t>
            </a:r>
            <a:endParaRPr/>
          </a:p>
          <a:p>
            <a:pPr marL="0" lvl="0" indent="0" algn="l" rtl="0">
              <a:lnSpc>
                <a:spcPct val="90000"/>
              </a:lnSpc>
              <a:spcBef>
                <a:spcPts val="1000"/>
              </a:spcBef>
              <a:spcAft>
                <a:spcPts val="0"/>
              </a:spcAft>
              <a:buClr>
                <a:srgbClr val="4167B1"/>
              </a:buClr>
              <a:buSzPts val="2800"/>
              <a:buNone/>
            </a:pPr>
            <a:endParaRPr/>
          </a:p>
        </p:txBody>
      </p:sp>
      <p:sp>
        <p:nvSpPr>
          <p:cNvPr id="284" name="Google Shape;284;p2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23</a:t>
            </a:fld>
            <a:endParaRPr/>
          </a:p>
        </p:txBody>
      </p:sp>
      <p:sp>
        <p:nvSpPr>
          <p:cNvPr id="285" name="Google Shape;285;p22"/>
          <p:cNvSpPr txBox="1"/>
          <p:nvPr/>
        </p:nvSpPr>
        <p:spPr>
          <a:xfrm>
            <a:off x="6335598" y="1824021"/>
            <a:ext cx="5257800" cy="4351338"/>
          </a:xfrm>
          <a:prstGeom prst="rect">
            <a:avLst/>
          </a:prstGeom>
          <a:noFill/>
          <a:ln>
            <a:noFill/>
          </a:ln>
        </p:spPr>
        <p:txBody>
          <a:bodyPr spcFirstLastPara="1" wrap="square" lIns="91425" tIns="45700" rIns="91425" bIns="45700" anchor="t" anchorCtr="0">
            <a:normAutofit/>
          </a:bodyPr>
          <a:lstStyle/>
          <a:p>
            <a:pPr marL="228600" marR="0" lvl="0" indent="-50800" algn="l" rtl="0">
              <a:lnSpc>
                <a:spcPct val="90000"/>
              </a:lnSpc>
              <a:spcBef>
                <a:spcPts val="0"/>
              </a:spcBef>
              <a:spcAft>
                <a:spcPts val="0"/>
              </a:spcAft>
              <a:buClr>
                <a:srgbClr val="4167B1"/>
              </a:buClr>
              <a:buSzPts val="2800"/>
              <a:buFont typeface="Century Gothic"/>
              <a:buNone/>
            </a:pPr>
            <a:endParaRPr sz="2800" b="0" i="0" u="none" strike="noStrike" cap="none">
              <a:solidFill>
                <a:srgbClr val="FF0000"/>
              </a:solidFill>
              <a:latin typeface="Century Gothic"/>
              <a:ea typeface="Century Gothic"/>
              <a:cs typeface="Century Gothic"/>
              <a:sym typeface="Century Gothic"/>
            </a:endParaRPr>
          </a:p>
        </p:txBody>
      </p:sp>
      <p:sp>
        <p:nvSpPr>
          <p:cNvPr id="286" name="Google Shape;286;p22"/>
          <p:cNvSpPr txBox="1"/>
          <p:nvPr/>
        </p:nvSpPr>
        <p:spPr>
          <a:xfrm>
            <a:off x="5661435" y="3683602"/>
            <a:ext cx="5018202" cy="2513468"/>
          </a:xfrm>
          <a:prstGeom prst="rect">
            <a:avLst/>
          </a:prstGeom>
          <a:noFill/>
          <a:ln>
            <a:noFill/>
          </a:ln>
        </p:spPr>
        <p:txBody>
          <a:bodyPr spcFirstLastPara="1" wrap="square" lIns="91425" tIns="45700" rIns="91425" bIns="45700" anchor="t" anchorCtr="0">
            <a:spAutoFit/>
          </a:bodyPr>
          <a:lstStyle/>
          <a:p>
            <a:pPr marL="0" marR="0" lvl="0" indent="0" algn="l" rtl="0">
              <a:lnSpc>
                <a:spcPct val="100000"/>
              </a:lnSpc>
              <a:spcBef>
                <a:spcPts val="0"/>
              </a:spcBef>
              <a:spcAft>
                <a:spcPts val="0"/>
              </a:spcAft>
              <a:buClr>
                <a:srgbClr val="4167B1"/>
              </a:buClr>
              <a:buSzPts val="2800"/>
              <a:buFont typeface="Century Gothic"/>
              <a:buChar char="►"/>
            </a:pPr>
            <a:r>
              <a:rPr lang="en-US" sz="2400" b="0" i="0" u="none" strike="noStrike" cap="none" dirty="0">
                <a:solidFill>
                  <a:schemeClr val="dk1"/>
                </a:solidFill>
                <a:latin typeface="Century Gothic"/>
                <a:ea typeface="Century Gothic"/>
                <a:cs typeface="Century Gothic"/>
                <a:sym typeface="Century Gothic"/>
              </a:rPr>
              <a:t> AVERAGE()</a:t>
            </a:r>
            <a:endParaRPr sz="1200" b="0" i="0" u="none" strike="noStrike" cap="none" dirty="0">
              <a:solidFill>
                <a:srgbClr val="000000"/>
              </a:solidFill>
              <a:latin typeface="Arial"/>
              <a:ea typeface="Arial"/>
              <a:cs typeface="Arial"/>
              <a:sym typeface="Arial"/>
            </a:endParaRPr>
          </a:p>
          <a:p>
            <a:pPr marL="0" marR="0" lvl="0" indent="0" algn="l" rtl="0">
              <a:lnSpc>
                <a:spcPct val="100000"/>
              </a:lnSpc>
              <a:spcBef>
                <a:spcPts val="1000"/>
              </a:spcBef>
              <a:spcAft>
                <a:spcPts val="0"/>
              </a:spcAft>
              <a:buClr>
                <a:srgbClr val="4167B1"/>
              </a:buClr>
              <a:buSzPts val="2800"/>
              <a:buFont typeface="Century Gothic"/>
              <a:buChar char="►"/>
            </a:pPr>
            <a:r>
              <a:rPr lang="en-US" sz="2400" b="0" i="0" u="none" strike="noStrike" cap="none" dirty="0">
                <a:solidFill>
                  <a:schemeClr val="dk1"/>
                </a:solidFill>
                <a:latin typeface="Century Gothic"/>
                <a:ea typeface="Century Gothic"/>
                <a:cs typeface="Century Gothic"/>
                <a:sym typeface="Century Gothic"/>
              </a:rPr>
              <a:t> MEDIAN()</a:t>
            </a:r>
            <a:endParaRPr sz="1200" b="0" i="0" u="none" strike="noStrike" cap="none" dirty="0">
              <a:solidFill>
                <a:srgbClr val="000000"/>
              </a:solidFill>
              <a:latin typeface="Arial"/>
              <a:ea typeface="Arial"/>
              <a:cs typeface="Arial"/>
              <a:sym typeface="Arial"/>
            </a:endParaRPr>
          </a:p>
          <a:p>
            <a:pPr marL="0" marR="0" lvl="0" indent="0" algn="l" rtl="0">
              <a:lnSpc>
                <a:spcPct val="100000"/>
              </a:lnSpc>
              <a:spcBef>
                <a:spcPts val="1000"/>
              </a:spcBef>
              <a:spcAft>
                <a:spcPts val="0"/>
              </a:spcAft>
              <a:buClr>
                <a:srgbClr val="4167B1"/>
              </a:buClr>
              <a:buSzPts val="2800"/>
              <a:buFont typeface="Century Gothic"/>
              <a:buChar char="►"/>
            </a:pPr>
            <a:r>
              <a:rPr lang="en-US" sz="2400" b="0" i="0" u="none" strike="noStrike" cap="none" dirty="0">
                <a:solidFill>
                  <a:schemeClr val="dk1"/>
                </a:solidFill>
                <a:latin typeface="Century Gothic"/>
                <a:ea typeface="Century Gothic"/>
                <a:cs typeface="Century Gothic"/>
                <a:sym typeface="Century Gothic"/>
              </a:rPr>
              <a:t> MODE()</a:t>
            </a:r>
            <a:endParaRPr sz="1200" b="0" i="0" u="none" strike="noStrike" cap="none" dirty="0">
              <a:solidFill>
                <a:srgbClr val="000000"/>
              </a:solidFill>
              <a:latin typeface="Arial"/>
              <a:ea typeface="Arial"/>
              <a:cs typeface="Arial"/>
              <a:sym typeface="Arial"/>
            </a:endParaRPr>
          </a:p>
          <a:p>
            <a:pPr marL="0" marR="0" lvl="0" indent="0" algn="l" rtl="0">
              <a:lnSpc>
                <a:spcPct val="100000"/>
              </a:lnSpc>
              <a:spcBef>
                <a:spcPts val="1000"/>
              </a:spcBef>
              <a:spcAft>
                <a:spcPts val="0"/>
              </a:spcAft>
              <a:buClr>
                <a:srgbClr val="4167B1"/>
              </a:buClr>
              <a:buSzPts val="2800"/>
              <a:buFont typeface="Century Gothic"/>
              <a:buChar char="►"/>
            </a:pPr>
            <a:r>
              <a:rPr lang="en-US" sz="2400" b="0" i="0" u="none" strike="noStrike" cap="none" dirty="0">
                <a:solidFill>
                  <a:schemeClr val="dk1"/>
                </a:solidFill>
                <a:latin typeface="Century Gothic"/>
                <a:ea typeface="Century Gothic"/>
                <a:cs typeface="Century Gothic"/>
                <a:sym typeface="Century Gothic"/>
              </a:rPr>
              <a:t> VAR() </a:t>
            </a:r>
            <a:endParaRPr sz="1200" b="0" i="0" u="none" strike="noStrike" cap="none" dirty="0">
              <a:solidFill>
                <a:srgbClr val="000000"/>
              </a:solidFill>
              <a:latin typeface="Arial"/>
              <a:ea typeface="Arial"/>
              <a:cs typeface="Arial"/>
              <a:sym typeface="Arial"/>
            </a:endParaRPr>
          </a:p>
          <a:p>
            <a:pPr marL="0" marR="0" lvl="0" indent="0" algn="l" rtl="0">
              <a:lnSpc>
                <a:spcPct val="100000"/>
              </a:lnSpc>
              <a:spcBef>
                <a:spcPts val="1000"/>
              </a:spcBef>
              <a:spcAft>
                <a:spcPts val="0"/>
              </a:spcAft>
              <a:buClr>
                <a:srgbClr val="4167B1"/>
              </a:buClr>
              <a:buSzPts val="2800"/>
              <a:buFont typeface="Century Gothic"/>
              <a:buChar char="►"/>
            </a:pPr>
            <a:r>
              <a:rPr lang="en-US" sz="2400" b="0" i="0" u="none" strike="noStrike" cap="none" dirty="0">
                <a:solidFill>
                  <a:schemeClr val="dk1"/>
                </a:solidFill>
                <a:latin typeface="Century Gothic"/>
                <a:ea typeface="Century Gothic"/>
                <a:cs typeface="Century Gothic"/>
                <a:sym typeface="Century Gothic"/>
              </a:rPr>
              <a:t> STDEV()</a:t>
            </a:r>
            <a:endParaRPr sz="1200" b="0" i="0" u="none" strike="noStrike" cap="none" dirty="0">
              <a:solidFill>
                <a:srgbClr val="000000"/>
              </a:solidFill>
              <a:latin typeface="Arial"/>
              <a:ea typeface="Arial"/>
              <a:cs typeface="Arial"/>
              <a:sym typeface="Arial"/>
            </a:endParaRPr>
          </a:p>
        </p:txBody>
      </p:sp>
      <p:pic>
        <p:nvPicPr>
          <p:cNvPr id="287" name="Google Shape;287;p22"/>
          <p:cNvPicPr preferRelativeResize="0"/>
          <p:nvPr/>
        </p:nvPicPr>
        <p:blipFill rotWithShape="1">
          <a:blip r:embed="rId3">
            <a:alphaModFix/>
          </a:blip>
          <a:srcRect/>
          <a:stretch/>
        </p:blipFill>
        <p:spPr>
          <a:xfrm>
            <a:off x="598602" y="2588296"/>
            <a:ext cx="10317001" cy="893992"/>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91"/>
        <p:cNvGrpSpPr/>
        <p:nvPr/>
      </p:nvGrpSpPr>
      <p:grpSpPr>
        <a:xfrm>
          <a:off x="0" y="0"/>
          <a:ext cx="0" cy="0"/>
          <a:chOff x="0" y="0"/>
          <a:chExt cx="0" cy="0"/>
        </a:xfrm>
      </p:grpSpPr>
      <p:sp>
        <p:nvSpPr>
          <p:cNvPr id="492" name="Google Shape;492;p44"/>
          <p:cNvSpPr txBox="1">
            <a:spLocks noGrp="1"/>
          </p:cNvSpPr>
          <p:nvPr>
            <p:ph type="title"/>
          </p:nvPr>
        </p:nvSpPr>
        <p:spPr>
          <a:xfrm>
            <a:off x="796636" y="1395903"/>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entury Gothic"/>
              <a:buNone/>
            </a:pPr>
            <a:r>
              <a:rPr lang="en-US" b="1" dirty="0"/>
              <a:t>Learn More</a:t>
            </a:r>
            <a:endParaRPr dirty="0"/>
          </a:p>
        </p:txBody>
      </p:sp>
      <p:sp>
        <p:nvSpPr>
          <p:cNvPr id="493" name="Google Shape;493;p44"/>
          <p:cNvSpPr txBox="1">
            <a:spLocks noGrp="1"/>
          </p:cNvSpPr>
          <p:nvPr>
            <p:ph type="body" idx="1"/>
          </p:nvPr>
        </p:nvSpPr>
        <p:spPr>
          <a:xfrm>
            <a:off x="755072" y="3263726"/>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chemeClr val="dk1"/>
              </a:buClr>
              <a:buSzPts val="2400"/>
              <a:buChar char="•"/>
            </a:pPr>
            <a:r>
              <a:rPr lang="en-US" sz="2400" dirty="0"/>
              <a:t>Alexander, M., </a:t>
            </a:r>
            <a:r>
              <a:rPr lang="en-US" sz="2400" dirty="0" err="1"/>
              <a:t>Kusleika</a:t>
            </a:r>
            <a:r>
              <a:rPr lang="en-US" sz="2400" dirty="0"/>
              <a:t>, R. and </a:t>
            </a:r>
            <a:r>
              <a:rPr lang="en-US" sz="2400" dirty="0" err="1"/>
              <a:t>Walkenbach</a:t>
            </a:r>
            <a:r>
              <a:rPr lang="en-US" sz="2400" dirty="0"/>
              <a:t>, J. </a:t>
            </a:r>
            <a:r>
              <a:rPr lang="en-US" sz="2400" b="1" dirty="0"/>
              <a:t>Excel 2019 Bible</a:t>
            </a:r>
            <a:r>
              <a:rPr lang="en-US" sz="2400" dirty="0"/>
              <a:t>. Wiley Press. 2018.</a:t>
            </a:r>
            <a:endParaRPr dirty="0"/>
          </a:p>
          <a:p>
            <a:pPr marL="228600" lvl="0" indent="-228600" algn="l" rtl="0">
              <a:lnSpc>
                <a:spcPct val="90000"/>
              </a:lnSpc>
              <a:spcBef>
                <a:spcPts val="1000"/>
              </a:spcBef>
              <a:spcAft>
                <a:spcPts val="0"/>
              </a:spcAft>
              <a:buClr>
                <a:schemeClr val="dk1"/>
              </a:buClr>
              <a:buSzPts val="2400"/>
              <a:buChar char="•"/>
            </a:pPr>
            <a:r>
              <a:rPr lang="en-US" sz="2400" dirty="0"/>
              <a:t>Wickham, Hadley. </a:t>
            </a:r>
            <a:r>
              <a:rPr lang="en-US" sz="2400" b="1" dirty="0"/>
              <a:t>Tidy data. </a:t>
            </a:r>
            <a:r>
              <a:rPr lang="en-US" sz="2400" dirty="0"/>
              <a:t>Journal of Statistical Software 59.10 (2014): 1-23.</a:t>
            </a:r>
            <a:endParaRPr dirty="0"/>
          </a:p>
        </p:txBody>
      </p:sp>
      <p:sp>
        <p:nvSpPr>
          <p:cNvPr id="495" name="Google Shape;495;p44"/>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24</a:t>
            </a:fld>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a:extLst>
              <a:ext uri="{FF2B5EF4-FFF2-40B4-BE49-F238E27FC236}">
                <a16:creationId xmlns:a16="http://schemas.microsoft.com/office/drawing/2014/main" id="{ED620C62-5BD3-4A3C-88F5-971DB6A3B8CA}"/>
              </a:ext>
            </a:extLst>
          </p:cNvPr>
          <p:cNvSpPr txBox="1"/>
          <p:nvPr/>
        </p:nvSpPr>
        <p:spPr>
          <a:xfrm>
            <a:off x="621792" y="1939895"/>
            <a:ext cx="6272784" cy="849950"/>
          </a:xfrm>
          <a:prstGeom prst="rect">
            <a:avLst/>
          </a:prstGeom>
        </p:spPr>
        <p:style>
          <a:lnRef idx="0">
            <a:scrgbClr r="0" g="0" b="0"/>
          </a:lnRef>
          <a:fillRef idx="0">
            <a:scrgbClr r="0" g="0" b="0"/>
          </a:fillRef>
          <a:effectRef idx="0">
            <a:scrgbClr r="0" g="0" b="0"/>
          </a:effectRef>
          <a:fontRef idx="none"/>
        </p:style>
        <p:txBody>
          <a:bodyPr rot="0" spcFirstLastPara="1" vertOverflow="overflow" horzOverflow="overflow" vert="horz" lIns="91440" tIns="45720" rIns="91440" bIns="45720" numCol="1" spcCol="38100" rtlCol="0" anchor="b">
            <a:normAutofit/>
          </a:bodyPr>
          <a:lstStyle/>
          <a:p>
            <a:pPr marL="0" marR="0" lvl="0" indent="0" algn="l" defTabSz="914400" rtl="0" eaLnBrk="1" fontAlgn="auto" latinLnBrk="0" hangingPunct="1">
              <a:lnSpc>
                <a:spcPct val="90000"/>
              </a:lnSpc>
              <a:spcBef>
                <a:spcPct val="0"/>
              </a:spcBef>
              <a:spcAft>
                <a:spcPts val="600"/>
              </a:spcAft>
              <a:buClrTx/>
              <a:buSzTx/>
              <a:buFontTx/>
              <a:buNone/>
              <a:tabLst/>
              <a:defRPr/>
            </a:pPr>
            <a:r>
              <a:rPr kumimoji="0" lang="en-US" sz="4400" b="1" i="0" u="none" strike="noStrike" kern="1200" cap="none" spc="0" normalizeH="0" baseline="0" noProof="0" dirty="0">
                <a:ln>
                  <a:noFill/>
                </a:ln>
                <a:solidFill>
                  <a:prstClr val="black"/>
                </a:solidFill>
                <a:effectLst/>
                <a:uLnTx/>
                <a:uFillTx/>
                <a:latin typeface="Calibri Light" panose="020F0302020204030204"/>
                <a:ea typeface="+mn-ea"/>
                <a:cs typeface="+mn-cs"/>
                <a:sym typeface="Helvetica Light"/>
              </a:rPr>
              <a:t>Walt DeGrange</a:t>
            </a:r>
          </a:p>
        </p:txBody>
      </p:sp>
      <p:pic>
        <p:nvPicPr>
          <p:cNvPr id="8" name="Picture 7" descr="A person with a mustache in front of a race track at night&#10;&#10;Description automatically generated with medium confidence">
            <a:extLst>
              <a:ext uri="{FF2B5EF4-FFF2-40B4-BE49-F238E27FC236}">
                <a16:creationId xmlns:a16="http://schemas.microsoft.com/office/drawing/2014/main" id="{73721043-CDEF-F8C3-5FF4-C20CCFC59E64}"/>
              </a:ext>
            </a:extLst>
          </p:cNvPr>
          <p:cNvPicPr>
            <a:picLocks noChangeAspect="1"/>
          </p:cNvPicPr>
          <p:nvPr/>
        </p:nvPicPr>
        <p:blipFill rotWithShape="1">
          <a:blip r:embed="rId2">
            <a:extLst>
              <a:ext uri="{28A0092B-C50C-407E-A947-70E740481C1C}">
                <a14:useLocalDpi xmlns:a14="http://schemas.microsoft.com/office/drawing/2010/main" val="0"/>
              </a:ext>
            </a:extLst>
          </a:blip>
          <a:srcRect b="13204"/>
          <a:stretch/>
        </p:blipFill>
        <p:spPr>
          <a:xfrm>
            <a:off x="7684008" y="10"/>
            <a:ext cx="4507992" cy="2934576"/>
          </a:xfrm>
          <a:prstGeom prst="rect">
            <a:avLst/>
          </a:prstGeom>
        </p:spPr>
      </p:pic>
      <p:sp>
        <p:nvSpPr>
          <p:cNvPr id="15" name="TextBox 14">
            <a:extLst>
              <a:ext uri="{FF2B5EF4-FFF2-40B4-BE49-F238E27FC236}">
                <a16:creationId xmlns:a16="http://schemas.microsoft.com/office/drawing/2014/main" id="{5B8556A7-2B8F-BE1D-B24F-3F3D53977A34}"/>
              </a:ext>
            </a:extLst>
          </p:cNvPr>
          <p:cNvSpPr txBox="1"/>
          <p:nvPr/>
        </p:nvSpPr>
        <p:spPr>
          <a:xfrm>
            <a:off x="621792" y="3009163"/>
            <a:ext cx="6272784" cy="2825496"/>
          </a:xfrm>
          <a:prstGeom prst="rect">
            <a:avLst/>
          </a:prstGeom>
        </p:spPr>
        <p:style>
          <a:lnRef idx="0">
            <a:scrgbClr r="0" g="0" b="0"/>
          </a:lnRef>
          <a:fillRef idx="0">
            <a:scrgbClr r="0" g="0" b="0"/>
          </a:fillRef>
          <a:effectRef idx="0">
            <a:scrgbClr r="0" g="0" b="0"/>
          </a:effectRef>
          <a:fontRef idx="none"/>
        </p:style>
        <p:txBody>
          <a:bodyPr rot="0" spcFirstLastPara="1" vertOverflow="overflow" horzOverflow="overflow" vert="horz" lIns="91440" tIns="45720" rIns="91440" bIns="45720" numCol="1" spcCol="38100" rtlCol="0">
            <a:noAutofit/>
          </a:bodyPr>
          <a:lstStyle/>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sym typeface="Helvetica Light"/>
              </a:rPr>
              <a:t>CANA</a:t>
            </a:r>
          </a:p>
          <a:p>
            <a:pPr marL="74295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lang="en-US" dirty="0">
                <a:solidFill>
                  <a:prstClr val="black"/>
                </a:solidFill>
                <a:latin typeface="Calibri" panose="020F0502020204030204"/>
                <a:sym typeface="Helvetica Light"/>
              </a:rPr>
              <a:t>Senior Director of Analytics</a:t>
            </a:r>
            <a:endPar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sym typeface="Helvetica Light"/>
            </a:endParaRP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sym typeface="Helvetica Light"/>
              </a:rPr>
              <a:t>Education</a:t>
            </a:r>
          </a:p>
          <a:p>
            <a:pPr marL="74295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sym typeface="Helvetica Light"/>
              </a:rPr>
              <a:t>Vanderbilt University (BE-EE)</a:t>
            </a:r>
          </a:p>
          <a:p>
            <a:pPr marL="74295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sym typeface="Helvetica Light"/>
              </a:rPr>
              <a:t>Naval Postgraduate School (MS-OR)</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sym typeface="Helvetica Light"/>
              </a:rPr>
              <a:t>21 years Navy Supply Corps Officer</a:t>
            </a:r>
          </a:p>
          <a:p>
            <a:pPr marL="285750" marR="0" lvl="0"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sym typeface="Helvetica Light"/>
              </a:rPr>
              <a:t>Teaching</a:t>
            </a:r>
          </a:p>
          <a:p>
            <a:pPr marL="74295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sym typeface="Helvetica Light"/>
              </a:rPr>
              <a:t>Naval Postgraduate School Faculty</a:t>
            </a:r>
          </a:p>
          <a:p>
            <a:pPr marL="74295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sym typeface="Helvetica Light"/>
              </a:rPr>
              <a:t>University of Arkansas MSOM-MSEM</a:t>
            </a:r>
          </a:p>
          <a:p>
            <a:pPr marL="742950" marR="0" lvl="1" indent="-228600" algn="l" defTabSz="914400" rtl="0" eaLnBrk="1" fontAlgn="auto" latinLnBrk="0" hangingPunct="1">
              <a:lnSpc>
                <a:spcPct val="90000"/>
              </a:lnSpc>
              <a:spcBef>
                <a:spcPts val="0"/>
              </a:spcBef>
              <a:spcAft>
                <a:spcPts val="600"/>
              </a:spcAft>
              <a:buClrTx/>
              <a:buSzTx/>
              <a:buFont typeface="Arial" panose="020B0604020202020204" pitchFamily="34" charset="0"/>
              <a:buChar char="•"/>
              <a:tabLst/>
              <a:defRPr/>
            </a:pPr>
            <a:r>
              <a:rPr kumimoji="0" lang="en-US" sz="1800" b="0" i="0" u="none" strike="noStrike" kern="1200" cap="none" spc="0" normalizeH="0" baseline="0" noProof="0" dirty="0">
                <a:ln>
                  <a:noFill/>
                </a:ln>
                <a:solidFill>
                  <a:prstClr val="black"/>
                </a:solidFill>
                <a:effectLst/>
                <a:uLnTx/>
                <a:uFillTx/>
                <a:latin typeface="Calibri" panose="020F0502020204030204"/>
                <a:ea typeface="+mn-ea"/>
                <a:cs typeface="+mn-cs"/>
                <a:sym typeface="Helvetica Light"/>
              </a:rPr>
              <a:t>NC State MBA Advisor</a:t>
            </a:r>
          </a:p>
        </p:txBody>
      </p:sp>
      <p:pic>
        <p:nvPicPr>
          <p:cNvPr id="4" name="Picture 3">
            <a:extLst>
              <a:ext uri="{FF2B5EF4-FFF2-40B4-BE49-F238E27FC236}">
                <a16:creationId xmlns:a16="http://schemas.microsoft.com/office/drawing/2014/main" id="{B0A71DF2-1ACA-1E73-64FE-03E984152F60}"/>
              </a:ext>
            </a:extLst>
          </p:cNvPr>
          <p:cNvPicPr>
            <a:picLocks noChangeAspect="1"/>
          </p:cNvPicPr>
          <p:nvPr/>
        </p:nvPicPr>
        <p:blipFill rotWithShape="1">
          <a:blip r:embed="rId3"/>
          <a:srcRect t="14550" r="3" b="10860"/>
          <a:stretch/>
        </p:blipFill>
        <p:spPr>
          <a:xfrm>
            <a:off x="7684008" y="3172968"/>
            <a:ext cx="4507992" cy="3685032"/>
          </a:xfrm>
          <a:prstGeom prst="rect">
            <a:avLst/>
          </a:prstGeom>
        </p:spPr>
      </p:pic>
    </p:spTree>
    <p:extLst>
      <p:ext uri="{BB962C8B-B14F-4D97-AF65-F5344CB8AC3E}">
        <p14:creationId xmlns:p14="http://schemas.microsoft.com/office/powerpoint/2010/main" val="2085354434"/>
      </p:ext>
    </p:extLst>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838200" y="1943188"/>
            <a:ext cx="10515600" cy="679940"/>
          </a:xfrm>
        </p:spPr>
        <p:txBody>
          <a:bodyPr>
            <a:normAutofit fontScale="90000"/>
          </a:bodyPr>
          <a:lstStyle/>
          <a:p>
            <a:r>
              <a:rPr lang="en-US" dirty="0"/>
              <a:t>Administration</a:t>
            </a:r>
          </a:p>
        </p:txBody>
      </p:sp>
      <p:sp>
        <p:nvSpPr>
          <p:cNvPr id="7" name="Content Placeholder 6"/>
          <p:cNvSpPr>
            <a:spLocks noGrp="1"/>
          </p:cNvSpPr>
          <p:nvPr>
            <p:ph idx="1"/>
          </p:nvPr>
        </p:nvSpPr>
        <p:spPr>
          <a:xfrm>
            <a:off x="856264" y="3026279"/>
            <a:ext cx="10515600" cy="4005263"/>
          </a:xfrm>
        </p:spPr>
        <p:txBody>
          <a:bodyPr/>
          <a:lstStyle/>
          <a:p>
            <a:r>
              <a:rPr lang="en-US" dirty="0"/>
              <a:t>Breaks</a:t>
            </a:r>
          </a:p>
          <a:p>
            <a:r>
              <a:rPr lang="en-US" dirty="0"/>
              <a:t>Rules of Engagement</a:t>
            </a:r>
          </a:p>
          <a:p>
            <a:pPr lvl="1"/>
            <a:r>
              <a:rPr lang="en-US" dirty="0"/>
              <a:t>MURAL</a:t>
            </a:r>
          </a:p>
          <a:p>
            <a:pPr lvl="1"/>
            <a:r>
              <a:rPr lang="en-US" dirty="0"/>
              <a:t>Questions</a:t>
            </a:r>
          </a:p>
        </p:txBody>
      </p:sp>
    </p:spTree>
    <p:extLst>
      <p:ext uri="{BB962C8B-B14F-4D97-AF65-F5344CB8AC3E}">
        <p14:creationId xmlns:p14="http://schemas.microsoft.com/office/powerpoint/2010/main" val="21458025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E487A08-B085-4C47-A4F9-F562C869E97B}"/>
              </a:ext>
            </a:extLst>
          </p:cNvPr>
          <p:cNvSpPr>
            <a:spLocks noGrp="1"/>
          </p:cNvSpPr>
          <p:nvPr>
            <p:ph type="title"/>
          </p:nvPr>
        </p:nvSpPr>
        <p:spPr>
          <a:xfrm>
            <a:off x="1843228" y="1469230"/>
            <a:ext cx="8382000" cy="583278"/>
          </a:xfrm>
        </p:spPr>
        <p:txBody>
          <a:bodyPr anchor="ctr">
            <a:normAutofit/>
          </a:bodyPr>
          <a:lstStyle/>
          <a:p>
            <a:r>
              <a:rPr lang="en-US" dirty="0"/>
              <a:t>MURAL</a:t>
            </a:r>
          </a:p>
        </p:txBody>
      </p:sp>
      <p:pic>
        <p:nvPicPr>
          <p:cNvPr id="7" name="Picture Placeholder 6">
            <a:extLst>
              <a:ext uri="{FF2B5EF4-FFF2-40B4-BE49-F238E27FC236}">
                <a16:creationId xmlns:a16="http://schemas.microsoft.com/office/drawing/2014/main" id="{825428F2-C0C1-4AE7-8BBA-1B2ED08E5EA6}"/>
              </a:ext>
            </a:extLst>
          </p:cNvPr>
          <p:cNvPicPr>
            <a:picLocks noGrp="1" noChangeAspect="1"/>
          </p:cNvPicPr>
          <p:nvPr>
            <p:ph idx="1"/>
          </p:nvPr>
        </p:nvPicPr>
        <p:blipFill rotWithShape="1">
          <a:blip r:embed="rId2"/>
          <a:stretch/>
        </p:blipFill>
        <p:spPr>
          <a:xfrm>
            <a:off x="2193019" y="2105027"/>
            <a:ext cx="7653562" cy="4515602"/>
          </a:xfrm>
          <a:noFill/>
        </p:spPr>
      </p:pic>
      <p:sp>
        <p:nvSpPr>
          <p:cNvPr id="3" name="Slide Number Placeholder 2">
            <a:extLst>
              <a:ext uri="{FF2B5EF4-FFF2-40B4-BE49-F238E27FC236}">
                <a16:creationId xmlns:a16="http://schemas.microsoft.com/office/drawing/2014/main" id="{014088F2-4028-4025-9593-1F2D4DD529AB}"/>
              </a:ext>
            </a:extLst>
          </p:cNvPr>
          <p:cNvSpPr>
            <a:spLocks noGrp="1"/>
          </p:cNvSpPr>
          <p:nvPr>
            <p:ph type="sldNum" sz="quarter" idx="11"/>
          </p:nvPr>
        </p:nvSpPr>
        <p:spPr>
          <a:xfrm>
            <a:off x="10225228" y="6477000"/>
            <a:ext cx="290144" cy="287258"/>
          </a:xfrm>
        </p:spPr>
        <p:txBody>
          <a:bodyPr wrap="none">
            <a:normAutofit/>
          </a:bodyPr>
          <a:lstStyle/>
          <a:p>
            <a:pPr>
              <a:spcAft>
                <a:spcPts val="600"/>
              </a:spcAft>
            </a:pPr>
            <a:fld id="{9A257827-C34C-4251-B995-96C9C233CCC8}" type="slidenum">
              <a:rPr lang="en-US" smtClean="0"/>
              <a:pPr>
                <a:spcAft>
                  <a:spcPts val="600"/>
                </a:spcAft>
              </a:pPr>
              <a:t>5</a:t>
            </a:fld>
            <a:endParaRPr lang="en-US"/>
          </a:p>
        </p:txBody>
      </p:sp>
    </p:spTree>
    <p:extLst>
      <p:ext uri="{BB962C8B-B14F-4D97-AF65-F5344CB8AC3E}">
        <p14:creationId xmlns:p14="http://schemas.microsoft.com/office/powerpoint/2010/main" val="525311678"/>
      </p:ext>
    </p:extLst>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A47285-7215-4E7C-BECC-65E92828D45C}"/>
              </a:ext>
            </a:extLst>
          </p:cNvPr>
          <p:cNvSpPr>
            <a:spLocks noGrp="1"/>
          </p:cNvSpPr>
          <p:nvPr>
            <p:ph type="title"/>
          </p:nvPr>
        </p:nvSpPr>
        <p:spPr>
          <a:xfrm>
            <a:off x="1028700" y="1967266"/>
            <a:ext cx="2628900" cy="2547257"/>
          </a:xfrm>
          <a:noFill/>
        </p:spPr>
        <p:txBody>
          <a:bodyPr vert="horz" lIns="91440" tIns="45720" rIns="91440" bIns="45720" rtlCol="0" anchor="ctr">
            <a:normAutofit/>
          </a:bodyPr>
          <a:lstStyle/>
          <a:p>
            <a:pPr algn="ctr"/>
            <a:r>
              <a:rPr lang="en-US" sz="3600" kern="1200">
                <a:solidFill>
                  <a:srgbClr val="FFFFFF"/>
                </a:solidFill>
                <a:latin typeface="+mj-lt"/>
                <a:ea typeface="+mj-ea"/>
                <a:cs typeface="+mj-cs"/>
              </a:rPr>
              <a:t>Let’s Connect!</a:t>
            </a:r>
          </a:p>
        </p:txBody>
      </p:sp>
      <p:pic>
        <p:nvPicPr>
          <p:cNvPr id="4" name="Picture 3">
            <a:extLst>
              <a:ext uri="{FF2B5EF4-FFF2-40B4-BE49-F238E27FC236}">
                <a16:creationId xmlns:a16="http://schemas.microsoft.com/office/drawing/2014/main" id="{E44F8C7F-9728-8827-E06D-70D39EC9FB4A}"/>
              </a:ext>
            </a:extLst>
          </p:cNvPr>
          <p:cNvPicPr>
            <a:picLocks noChangeAspect="1"/>
          </p:cNvPicPr>
          <p:nvPr/>
        </p:nvPicPr>
        <p:blipFill>
          <a:blip r:embed="rId2"/>
          <a:stretch>
            <a:fillRect/>
          </a:stretch>
        </p:blipFill>
        <p:spPr>
          <a:xfrm>
            <a:off x="1763882" y="1884734"/>
            <a:ext cx="8542345" cy="4494293"/>
          </a:xfrm>
          <a:prstGeom prst="rect">
            <a:avLst/>
          </a:prstGeom>
          <a:ln w="228600" cap="sq" cmpd="thickThin">
            <a:solidFill>
              <a:srgbClr val="000000"/>
            </a:solidFill>
            <a:prstDash val="solid"/>
            <a:miter lim="800000"/>
          </a:ln>
          <a:effectLst>
            <a:innerShdw blurRad="76200">
              <a:srgbClr val="000000"/>
            </a:innerShdw>
          </a:effectLst>
        </p:spPr>
      </p:pic>
    </p:spTree>
    <p:extLst>
      <p:ext uri="{BB962C8B-B14F-4D97-AF65-F5344CB8AC3E}">
        <p14:creationId xmlns:p14="http://schemas.microsoft.com/office/powerpoint/2010/main" val="87897535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9"/>
        <p:cNvGrpSpPr/>
        <p:nvPr/>
      </p:nvGrpSpPr>
      <p:grpSpPr>
        <a:xfrm>
          <a:off x="0" y="0"/>
          <a:ext cx="0" cy="0"/>
          <a:chOff x="0" y="0"/>
          <a:chExt cx="0" cy="0"/>
        </a:xfrm>
      </p:grpSpPr>
      <p:sp>
        <p:nvSpPr>
          <p:cNvPr id="90" name="Google Shape;90;p1"/>
          <p:cNvSpPr txBox="1">
            <a:spLocks noGrp="1"/>
          </p:cNvSpPr>
          <p:nvPr>
            <p:ph type="ctrTitle"/>
          </p:nvPr>
        </p:nvSpPr>
        <p:spPr>
          <a:xfrm>
            <a:off x="1309368" y="2683153"/>
            <a:ext cx="9888718" cy="1177777"/>
          </a:xfrm>
          <a:prstGeom prst="rect">
            <a:avLst/>
          </a:prstGeom>
          <a:noFill/>
          <a:ln>
            <a:noFill/>
          </a:ln>
        </p:spPr>
        <p:txBody>
          <a:bodyPr spcFirstLastPara="1" wrap="square" lIns="91425" tIns="45700" rIns="91425" bIns="45700" anchor="b" anchorCtr="0">
            <a:noAutofit/>
          </a:bodyPr>
          <a:lstStyle/>
          <a:p>
            <a:pPr marL="0" lvl="0" indent="0" algn="ctr" rtl="0">
              <a:lnSpc>
                <a:spcPct val="90000"/>
              </a:lnSpc>
              <a:spcBef>
                <a:spcPts val="0"/>
              </a:spcBef>
              <a:spcAft>
                <a:spcPts val="0"/>
              </a:spcAft>
              <a:buClr>
                <a:schemeClr val="lt1"/>
              </a:buClr>
              <a:buSzPts val="6000"/>
              <a:buFont typeface="Century Gothic"/>
              <a:buNone/>
            </a:pPr>
            <a:br>
              <a:rPr lang="en-US" dirty="0">
                <a:solidFill>
                  <a:schemeClr val="accent1">
                    <a:lumMod val="40000"/>
                    <a:lumOff val="60000"/>
                  </a:schemeClr>
                </a:solidFill>
              </a:rPr>
            </a:br>
            <a:r>
              <a:rPr lang="en-US" dirty="0"/>
              <a:t>Data Preparation</a:t>
            </a:r>
            <a:endParaRPr dirty="0"/>
          </a:p>
        </p:txBody>
      </p:sp>
      <p:sp>
        <p:nvSpPr>
          <p:cNvPr id="91" name="Google Shape;91;p1"/>
          <p:cNvSpPr txBox="1">
            <a:spLocks noGrp="1"/>
          </p:cNvSpPr>
          <p:nvPr>
            <p:ph type="subTitle" idx="1"/>
          </p:nvPr>
        </p:nvSpPr>
        <p:spPr>
          <a:xfrm>
            <a:off x="1456441" y="4687371"/>
            <a:ext cx="9144000" cy="1655762"/>
          </a:xfrm>
          <a:prstGeom prst="rect">
            <a:avLst/>
          </a:prstGeom>
          <a:noFill/>
          <a:ln>
            <a:noFill/>
          </a:ln>
        </p:spPr>
        <p:txBody>
          <a:bodyPr spcFirstLastPara="1" wrap="square" lIns="91425" tIns="45700" rIns="91425" bIns="45700" anchor="t" anchorCtr="0">
            <a:normAutofit/>
          </a:bodyPr>
          <a:lstStyle/>
          <a:p>
            <a:r>
              <a:rPr lang="en-US" sz="2800" b="1" dirty="0"/>
              <a:t>MORS CSAP</a:t>
            </a:r>
          </a:p>
          <a:p>
            <a:r>
              <a:rPr lang="en-US" sz="2800" b="1"/>
              <a:t>Tuesday, March 11, 2025</a:t>
            </a:r>
            <a:endParaRPr lang="en-US" sz="2800" b="1" dirty="0"/>
          </a:p>
          <a:p>
            <a:r>
              <a:rPr lang="en-US" sz="2800" b="1" dirty="0"/>
              <a:t>Walt DeGrange</a:t>
            </a:r>
          </a:p>
        </p:txBody>
      </p:sp>
    </p:spTree>
    <p:extLst>
      <p:ext uri="{BB962C8B-B14F-4D97-AF65-F5344CB8AC3E}">
        <p14:creationId xmlns:p14="http://schemas.microsoft.com/office/powerpoint/2010/main" val="42344989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00"/>
        <p:cNvGrpSpPr/>
        <p:nvPr/>
      </p:nvGrpSpPr>
      <p:grpSpPr>
        <a:xfrm>
          <a:off x="0" y="0"/>
          <a:ext cx="0" cy="0"/>
          <a:chOff x="0" y="0"/>
          <a:chExt cx="0" cy="0"/>
        </a:xfrm>
      </p:grpSpPr>
      <p:sp>
        <p:nvSpPr>
          <p:cNvPr id="101" name="Google Shape;101;p2"/>
          <p:cNvSpPr txBox="1">
            <a:spLocks noGrp="1"/>
          </p:cNvSpPr>
          <p:nvPr>
            <p:ph type="title"/>
          </p:nvPr>
        </p:nvSpPr>
        <p:spPr>
          <a:xfrm>
            <a:off x="747574" y="1228939"/>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entury Gothic"/>
              <a:buNone/>
            </a:pPr>
            <a:r>
              <a:rPr lang="en-US" b="1" dirty="0"/>
              <a:t>Agenda</a:t>
            </a:r>
            <a:endParaRPr dirty="0"/>
          </a:p>
        </p:txBody>
      </p:sp>
      <p:sp>
        <p:nvSpPr>
          <p:cNvPr id="102" name="Google Shape;102;p2"/>
          <p:cNvSpPr txBox="1">
            <a:spLocks noGrp="1"/>
          </p:cNvSpPr>
          <p:nvPr>
            <p:ph type="body" idx="1"/>
          </p:nvPr>
        </p:nvSpPr>
        <p:spPr>
          <a:xfrm>
            <a:off x="933918" y="2560637"/>
            <a:ext cx="10142913" cy="4443788"/>
          </a:xfrm>
          <a:prstGeom prst="rect">
            <a:avLst/>
          </a:prstGeom>
          <a:noFill/>
          <a:ln>
            <a:noFill/>
          </a:ln>
        </p:spPr>
        <p:txBody>
          <a:bodyPr spcFirstLastPara="1" wrap="square" lIns="91425" tIns="45700" rIns="91425" bIns="45700" anchor="t" anchorCtr="0">
            <a:normAutofit/>
          </a:bodyPr>
          <a:lstStyle/>
          <a:p>
            <a:pPr marL="0" lvl="0" indent="0" algn="l" rtl="0">
              <a:lnSpc>
                <a:spcPct val="90000"/>
              </a:lnSpc>
              <a:spcBef>
                <a:spcPts val="0"/>
              </a:spcBef>
              <a:spcAft>
                <a:spcPts val="0"/>
              </a:spcAft>
              <a:buClr>
                <a:schemeClr val="dk1"/>
              </a:buClr>
              <a:buSzPct val="100000"/>
              <a:buNone/>
            </a:pPr>
            <a:r>
              <a:rPr lang="en-US" sz="2400" dirty="0"/>
              <a:t>The Data</a:t>
            </a:r>
            <a:endParaRPr sz="1400" dirty="0"/>
          </a:p>
          <a:p>
            <a:pPr marL="685800" lvl="1" indent="-228600" algn="l" rtl="0">
              <a:lnSpc>
                <a:spcPct val="90000"/>
              </a:lnSpc>
              <a:spcBef>
                <a:spcPts val="500"/>
              </a:spcBef>
              <a:spcAft>
                <a:spcPts val="0"/>
              </a:spcAft>
              <a:buClr>
                <a:srgbClr val="4167B1"/>
              </a:buClr>
              <a:buSzPct val="100000"/>
              <a:buFont typeface="Century Gothic"/>
              <a:buChar char="►"/>
            </a:pPr>
            <a:r>
              <a:rPr lang="en-US" sz="1600" dirty="0"/>
              <a:t>Instruction</a:t>
            </a:r>
            <a:endParaRPr sz="1200" dirty="0"/>
          </a:p>
          <a:p>
            <a:pPr marL="457200" lvl="1" indent="0" algn="l" rtl="0">
              <a:lnSpc>
                <a:spcPct val="90000"/>
              </a:lnSpc>
              <a:spcBef>
                <a:spcPts val="500"/>
              </a:spcBef>
              <a:spcAft>
                <a:spcPts val="0"/>
              </a:spcAft>
              <a:buClr>
                <a:srgbClr val="4167B1"/>
              </a:buClr>
              <a:buSzPct val="100000"/>
              <a:buNone/>
            </a:pPr>
            <a:endParaRPr sz="1600" dirty="0"/>
          </a:p>
          <a:p>
            <a:pPr marL="0" lvl="0" indent="0" algn="l" rtl="0">
              <a:lnSpc>
                <a:spcPct val="90000"/>
              </a:lnSpc>
              <a:spcBef>
                <a:spcPts val="1000"/>
              </a:spcBef>
              <a:spcAft>
                <a:spcPts val="0"/>
              </a:spcAft>
              <a:buClr>
                <a:schemeClr val="dk1"/>
              </a:buClr>
              <a:buSzPct val="100000"/>
              <a:buNone/>
            </a:pPr>
            <a:r>
              <a:rPr lang="en-US" sz="2400" dirty="0"/>
              <a:t>Tidy Data</a:t>
            </a:r>
            <a:endParaRPr sz="1400" dirty="0"/>
          </a:p>
          <a:p>
            <a:pPr marL="685800" lvl="1" indent="-228600" algn="l" rtl="0">
              <a:lnSpc>
                <a:spcPct val="90000"/>
              </a:lnSpc>
              <a:spcBef>
                <a:spcPts val="500"/>
              </a:spcBef>
              <a:spcAft>
                <a:spcPts val="0"/>
              </a:spcAft>
              <a:buClr>
                <a:srgbClr val="4167B1"/>
              </a:buClr>
              <a:buSzPct val="100000"/>
              <a:buFont typeface="Century Gothic"/>
              <a:buChar char="►"/>
            </a:pPr>
            <a:r>
              <a:rPr lang="en-US" sz="1600" dirty="0"/>
              <a:t>Instruction</a:t>
            </a:r>
            <a:endParaRPr sz="1200" dirty="0"/>
          </a:p>
          <a:p>
            <a:pPr marL="685800" lvl="1" indent="-228600" algn="l" rtl="0">
              <a:lnSpc>
                <a:spcPct val="90000"/>
              </a:lnSpc>
              <a:spcBef>
                <a:spcPts val="500"/>
              </a:spcBef>
              <a:spcAft>
                <a:spcPts val="0"/>
              </a:spcAft>
              <a:buClr>
                <a:srgbClr val="4167B1"/>
              </a:buClr>
              <a:buSzPct val="100000"/>
              <a:buFont typeface="Century Gothic"/>
              <a:buChar char="►"/>
            </a:pPr>
            <a:r>
              <a:rPr lang="en-US" sz="1600" dirty="0"/>
              <a:t>Guided practice</a:t>
            </a:r>
            <a:endParaRPr sz="1200" dirty="0"/>
          </a:p>
          <a:p>
            <a:pPr marL="457200" lvl="1" indent="0" algn="l" rtl="0">
              <a:lnSpc>
                <a:spcPct val="90000"/>
              </a:lnSpc>
              <a:spcBef>
                <a:spcPts val="500"/>
              </a:spcBef>
              <a:spcAft>
                <a:spcPts val="0"/>
              </a:spcAft>
              <a:buClr>
                <a:srgbClr val="4167B1"/>
              </a:buClr>
              <a:buSzPct val="100000"/>
              <a:buNone/>
            </a:pPr>
            <a:endParaRPr sz="1200" dirty="0"/>
          </a:p>
          <a:p>
            <a:pPr marL="0" lvl="0" indent="0" algn="l" rtl="0">
              <a:lnSpc>
                <a:spcPct val="90000"/>
              </a:lnSpc>
              <a:spcBef>
                <a:spcPts val="1000"/>
              </a:spcBef>
              <a:spcAft>
                <a:spcPts val="0"/>
              </a:spcAft>
              <a:buClr>
                <a:schemeClr val="dk1"/>
              </a:buClr>
              <a:buSzPct val="100000"/>
              <a:buNone/>
            </a:pPr>
            <a:r>
              <a:rPr lang="en-US" sz="2400" dirty="0"/>
              <a:t>Exploring Data with Traditional Excel</a:t>
            </a:r>
            <a:endParaRPr sz="1400" dirty="0"/>
          </a:p>
          <a:p>
            <a:pPr marL="685800" lvl="1" indent="-228600" algn="l" rtl="0">
              <a:lnSpc>
                <a:spcPct val="90000"/>
              </a:lnSpc>
              <a:spcBef>
                <a:spcPts val="500"/>
              </a:spcBef>
              <a:spcAft>
                <a:spcPts val="0"/>
              </a:spcAft>
              <a:buClr>
                <a:srgbClr val="4167B1"/>
              </a:buClr>
              <a:buSzPct val="100000"/>
              <a:buFont typeface="Century Gothic"/>
              <a:buChar char="►"/>
            </a:pPr>
            <a:r>
              <a:rPr lang="en-US" sz="1600" dirty="0"/>
              <a:t>Instruction</a:t>
            </a:r>
            <a:endParaRPr sz="1200" dirty="0"/>
          </a:p>
          <a:p>
            <a:pPr marL="685800" lvl="1" indent="-228600" algn="l" rtl="0">
              <a:lnSpc>
                <a:spcPct val="90000"/>
              </a:lnSpc>
              <a:spcBef>
                <a:spcPts val="500"/>
              </a:spcBef>
              <a:spcAft>
                <a:spcPts val="0"/>
              </a:spcAft>
              <a:buClr>
                <a:srgbClr val="4167B1"/>
              </a:buClr>
              <a:buSzPct val="100000"/>
              <a:buFont typeface="Century Gothic"/>
              <a:buChar char="►"/>
            </a:pPr>
            <a:r>
              <a:rPr lang="en-US" sz="1600" dirty="0"/>
              <a:t>Guided practice / check for understanding</a:t>
            </a:r>
            <a:endParaRPr sz="1200" dirty="0"/>
          </a:p>
          <a:p>
            <a:pPr marL="685800" lvl="1" indent="-228600" algn="l" rtl="0">
              <a:lnSpc>
                <a:spcPct val="90000"/>
              </a:lnSpc>
              <a:spcBef>
                <a:spcPts val="500"/>
              </a:spcBef>
              <a:spcAft>
                <a:spcPts val="0"/>
              </a:spcAft>
              <a:buClr>
                <a:srgbClr val="4167B1"/>
              </a:buClr>
              <a:buSzPct val="100000"/>
              <a:buFont typeface="Century Gothic"/>
              <a:buChar char="►"/>
            </a:pPr>
            <a:r>
              <a:rPr lang="en-US" sz="1600" dirty="0"/>
              <a:t>Independent Practice &amp; Assessment</a:t>
            </a:r>
            <a:endParaRPr sz="1200" dirty="0"/>
          </a:p>
          <a:p>
            <a:pPr marL="0" lvl="0" indent="0" algn="l" rtl="0">
              <a:lnSpc>
                <a:spcPct val="90000"/>
              </a:lnSpc>
              <a:spcBef>
                <a:spcPts val="1000"/>
              </a:spcBef>
              <a:spcAft>
                <a:spcPts val="0"/>
              </a:spcAft>
              <a:buClr>
                <a:schemeClr val="dk1"/>
              </a:buClr>
              <a:buSzPct val="100000"/>
              <a:buNone/>
            </a:pPr>
            <a:br>
              <a:rPr lang="en-US" sz="1600" dirty="0"/>
            </a:br>
            <a:endParaRPr sz="1800" b="1" dirty="0"/>
          </a:p>
          <a:p>
            <a:pPr marL="0" lvl="0" indent="0" algn="l" rtl="0">
              <a:lnSpc>
                <a:spcPct val="90000"/>
              </a:lnSpc>
              <a:spcBef>
                <a:spcPts val="1000"/>
              </a:spcBef>
              <a:spcAft>
                <a:spcPts val="0"/>
              </a:spcAft>
              <a:buClr>
                <a:schemeClr val="dk1"/>
              </a:buClr>
              <a:buSzPct val="100000"/>
              <a:buNone/>
            </a:pPr>
            <a:endParaRPr sz="1400" dirty="0"/>
          </a:p>
        </p:txBody>
      </p:sp>
      <p:sp>
        <p:nvSpPr>
          <p:cNvPr id="104" name="Google Shape;104;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8</a:t>
            </a:fld>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08"/>
        <p:cNvGrpSpPr/>
        <p:nvPr/>
      </p:nvGrpSpPr>
      <p:grpSpPr>
        <a:xfrm>
          <a:off x="0" y="0"/>
          <a:ext cx="0" cy="0"/>
          <a:chOff x="0" y="0"/>
          <a:chExt cx="0" cy="0"/>
        </a:xfrm>
      </p:grpSpPr>
      <p:pic>
        <p:nvPicPr>
          <p:cNvPr id="109" name="Google Shape;109;p3" descr="A large mountain in the background&#10;&#10;Description automatically generated"/>
          <p:cNvPicPr preferRelativeResize="0"/>
          <p:nvPr/>
        </p:nvPicPr>
        <p:blipFill rotWithShape="1">
          <a:blip r:embed="rId3">
            <a:alphaModFix/>
          </a:blip>
          <a:srcRect l="18830" r="37277"/>
          <a:stretch/>
        </p:blipFill>
        <p:spPr>
          <a:xfrm>
            <a:off x="7287768" y="0"/>
            <a:ext cx="4904232" cy="6335317"/>
          </a:xfrm>
          <a:prstGeom prst="rect">
            <a:avLst/>
          </a:prstGeom>
          <a:noFill/>
          <a:ln>
            <a:noFill/>
          </a:ln>
        </p:spPr>
      </p:pic>
      <p:sp>
        <p:nvSpPr>
          <p:cNvPr id="110" name="Google Shape;110;p3"/>
          <p:cNvSpPr txBox="1">
            <a:spLocks noGrp="1"/>
          </p:cNvSpPr>
          <p:nvPr>
            <p:ph type="title"/>
          </p:nvPr>
        </p:nvSpPr>
        <p:spPr>
          <a:xfrm>
            <a:off x="1062643" y="1576309"/>
            <a:ext cx="10515600" cy="1325563"/>
          </a:xfrm>
          <a:prstGeom prst="rect">
            <a:avLst/>
          </a:prstGeom>
          <a:noFill/>
          <a:ln>
            <a:noFill/>
          </a:ln>
        </p:spPr>
        <p:txBody>
          <a:bodyPr spcFirstLastPara="1" wrap="square" lIns="91425" tIns="45700" rIns="91425" bIns="45700" anchor="ctr" anchorCtr="0">
            <a:normAutofit/>
          </a:bodyPr>
          <a:lstStyle/>
          <a:p>
            <a:pPr marL="0" lvl="0" indent="0" algn="l" rtl="0">
              <a:lnSpc>
                <a:spcPct val="90000"/>
              </a:lnSpc>
              <a:spcBef>
                <a:spcPts val="0"/>
              </a:spcBef>
              <a:spcAft>
                <a:spcPts val="0"/>
              </a:spcAft>
              <a:buClr>
                <a:schemeClr val="dk1"/>
              </a:buClr>
              <a:buSzPts val="4400"/>
              <a:buFont typeface="Century Gothic"/>
              <a:buNone/>
            </a:pPr>
            <a:r>
              <a:rPr lang="en-US" b="1" dirty="0"/>
              <a:t>Case Study </a:t>
            </a:r>
            <a:br>
              <a:rPr lang="en-US" b="1" dirty="0"/>
            </a:br>
            <a:r>
              <a:rPr lang="en-US" b="1" dirty="0">
                <a:solidFill>
                  <a:srgbClr val="4167B1"/>
                </a:solidFill>
              </a:rPr>
              <a:t>National Parks</a:t>
            </a:r>
            <a:endParaRPr b="1" dirty="0">
              <a:solidFill>
                <a:srgbClr val="4167B1"/>
              </a:solidFill>
            </a:endParaRPr>
          </a:p>
        </p:txBody>
      </p:sp>
      <p:sp>
        <p:nvSpPr>
          <p:cNvPr id="111" name="Google Shape;111;p3"/>
          <p:cNvSpPr txBox="1">
            <a:spLocks noGrp="1"/>
          </p:cNvSpPr>
          <p:nvPr>
            <p:ph type="body" idx="1"/>
          </p:nvPr>
        </p:nvSpPr>
        <p:spPr>
          <a:xfrm>
            <a:off x="954579" y="2922905"/>
            <a:ext cx="10515600" cy="4351338"/>
          </a:xfrm>
          <a:prstGeom prst="rect">
            <a:avLst/>
          </a:prstGeom>
          <a:noFill/>
          <a:ln>
            <a:noFill/>
          </a:ln>
        </p:spPr>
        <p:txBody>
          <a:bodyPr spcFirstLastPara="1" wrap="square" lIns="91425" tIns="45700" rIns="91425" bIns="45700" anchor="t" anchorCtr="0">
            <a:normAutofit/>
          </a:bodyPr>
          <a:lstStyle/>
          <a:p>
            <a:pPr marL="228600" lvl="0" indent="-228600" algn="l" rtl="0">
              <a:lnSpc>
                <a:spcPct val="90000"/>
              </a:lnSpc>
              <a:spcBef>
                <a:spcPts val="0"/>
              </a:spcBef>
              <a:spcAft>
                <a:spcPts val="0"/>
              </a:spcAft>
              <a:buClr>
                <a:srgbClr val="4167B1"/>
              </a:buClr>
              <a:buSzPts val="2800"/>
              <a:buFont typeface="Century Gothic"/>
              <a:buChar char="►"/>
            </a:pPr>
            <a:r>
              <a:rPr lang="en-US"/>
              <a:t>National park visitors by year</a:t>
            </a:r>
            <a:endParaRPr/>
          </a:p>
          <a:p>
            <a:pPr marL="228600" lvl="0" indent="-228600" algn="l" rtl="0">
              <a:lnSpc>
                <a:spcPct val="90000"/>
              </a:lnSpc>
              <a:spcBef>
                <a:spcPts val="1000"/>
              </a:spcBef>
              <a:spcAft>
                <a:spcPts val="0"/>
              </a:spcAft>
              <a:buClr>
                <a:srgbClr val="4167B1"/>
              </a:buClr>
              <a:buSzPts val="2800"/>
              <a:buFont typeface="Century Gothic"/>
              <a:buChar char="►"/>
            </a:pPr>
            <a:r>
              <a:rPr lang="en-US"/>
              <a:t>Data fields:</a:t>
            </a:r>
            <a:endParaRPr/>
          </a:p>
          <a:p>
            <a:pPr marL="685800" lvl="1" indent="-228600" algn="l" rtl="0">
              <a:lnSpc>
                <a:spcPct val="90000"/>
              </a:lnSpc>
              <a:spcBef>
                <a:spcPts val="500"/>
              </a:spcBef>
              <a:spcAft>
                <a:spcPts val="0"/>
              </a:spcAft>
              <a:buClr>
                <a:srgbClr val="4167B1"/>
              </a:buClr>
              <a:buSzPts val="2400"/>
              <a:buFont typeface="Century Gothic"/>
              <a:buChar char="►"/>
            </a:pPr>
            <a:r>
              <a:rPr lang="en-US"/>
              <a:t>Year</a:t>
            </a:r>
            <a:endParaRPr/>
          </a:p>
          <a:p>
            <a:pPr marL="685800" lvl="1" indent="-228600" algn="l" rtl="0">
              <a:lnSpc>
                <a:spcPct val="90000"/>
              </a:lnSpc>
              <a:spcBef>
                <a:spcPts val="500"/>
              </a:spcBef>
              <a:spcAft>
                <a:spcPts val="0"/>
              </a:spcAft>
              <a:buClr>
                <a:srgbClr val="4167B1"/>
              </a:buClr>
              <a:buSzPts val="2400"/>
              <a:buFont typeface="Century Gothic"/>
              <a:buChar char="►"/>
            </a:pPr>
            <a:r>
              <a:rPr lang="en-US"/>
              <a:t>National park name</a:t>
            </a:r>
            <a:endParaRPr/>
          </a:p>
          <a:p>
            <a:pPr marL="685800" lvl="1" indent="-228600" algn="l" rtl="0">
              <a:lnSpc>
                <a:spcPct val="90000"/>
              </a:lnSpc>
              <a:spcBef>
                <a:spcPts val="500"/>
              </a:spcBef>
              <a:spcAft>
                <a:spcPts val="0"/>
              </a:spcAft>
              <a:buClr>
                <a:srgbClr val="4167B1"/>
              </a:buClr>
              <a:buSzPts val="2400"/>
              <a:buFont typeface="Century Gothic"/>
              <a:buChar char="►"/>
            </a:pPr>
            <a:r>
              <a:rPr lang="en-US"/>
              <a:t>Region</a:t>
            </a:r>
            <a:endParaRPr/>
          </a:p>
          <a:p>
            <a:pPr marL="685800" lvl="1" indent="-228600" algn="l" rtl="0">
              <a:lnSpc>
                <a:spcPct val="90000"/>
              </a:lnSpc>
              <a:spcBef>
                <a:spcPts val="500"/>
              </a:spcBef>
              <a:spcAft>
                <a:spcPts val="0"/>
              </a:spcAft>
              <a:buClr>
                <a:srgbClr val="4167B1"/>
              </a:buClr>
              <a:buSzPts val="2400"/>
              <a:buFont typeface="Century Gothic"/>
              <a:buChar char="►"/>
            </a:pPr>
            <a:r>
              <a:rPr lang="en-US"/>
              <a:t>State</a:t>
            </a:r>
            <a:endParaRPr/>
          </a:p>
          <a:p>
            <a:pPr marL="685800" lvl="1" indent="-228600" algn="l" rtl="0">
              <a:lnSpc>
                <a:spcPct val="90000"/>
              </a:lnSpc>
              <a:spcBef>
                <a:spcPts val="500"/>
              </a:spcBef>
              <a:spcAft>
                <a:spcPts val="0"/>
              </a:spcAft>
              <a:buClr>
                <a:srgbClr val="4167B1"/>
              </a:buClr>
              <a:buSzPts val="2400"/>
              <a:buFont typeface="Century Gothic"/>
              <a:buChar char="►"/>
            </a:pPr>
            <a:r>
              <a:rPr lang="en-US"/>
              <a:t>Visitors </a:t>
            </a:r>
            <a:endParaRPr/>
          </a:p>
          <a:p>
            <a:pPr marL="685800" lvl="1" indent="-228600" algn="l" rtl="0">
              <a:lnSpc>
                <a:spcPct val="90000"/>
              </a:lnSpc>
              <a:spcBef>
                <a:spcPts val="500"/>
              </a:spcBef>
              <a:spcAft>
                <a:spcPts val="0"/>
              </a:spcAft>
              <a:buClr>
                <a:srgbClr val="4167B1"/>
              </a:buClr>
              <a:buSzPts val="2400"/>
              <a:buFont typeface="Century Gothic"/>
              <a:buChar char="►"/>
            </a:pPr>
            <a:r>
              <a:rPr lang="en-US"/>
              <a:t>Visit Type</a:t>
            </a:r>
            <a:endParaRPr/>
          </a:p>
          <a:p>
            <a:pPr marL="457200" lvl="1" indent="0" algn="l" rtl="0">
              <a:lnSpc>
                <a:spcPct val="90000"/>
              </a:lnSpc>
              <a:spcBef>
                <a:spcPts val="500"/>
              </a:spcBef>
              <a:spcAft>
                <a:spcPts val="0"/>
              </a:spcAft>
              <a:buClr>
                <a:srgbClr val="4167B1"/>
              </a:buClr>
              <a:buSzPts val="2400"/>
              <a:buNone/>
            </a:pPr>
            <a:endParaRPr/>
          </a:p>
        </p:txBody>
      </p:sp>
      <p:sp>
        <p:nvSpPr>
          <p:cNvPr id="113" name="Google Shape;113;p3"/>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lvl="0" indent="0" algn="r" rtl="0">
              <a:lnSpc>
                <a:spcPct val="100000"/>
              </a:lnSpc>
              <a:spcBef>
                <a:spcPts val="0"/>
              </a:spcBef>
              <a:spcAft>
                <a:spcPts val="0"/>
              </a:spcAft>
              <a:buSzPts val="1200"/>
              <a:buNone/>
            </a:pPr>
            <a:fld id="{00000000-1234-1234-1234-123412341234}" type="slidenum">
              <a:rPr lang="en-US"/>
              <a:t>9</a:t>
            </a:fld>
            <a:endParaRPr/>
          </a:p>
        </p:txBody>
      </p:sp>
    </p:spTree>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TPPRESENTATIONGUID" val="af9bf677-4d70-425c-8bee-3cf0b0218038"/>
  <p:tag name="TPVERSION" val="8"/>
  <p:tag name="TPFULLVERSION" val="8.9.4.26"/>
  <p:tag name="PPTVERSION" val="16"/>
  <p:tag name="TPOS" val="2"/>
  <p:tag name="TPLASTSAVEVERSION" val="6.4 PC"/>
</p:tagLst>
</file>

<file path=ppt/theme/theme1.xml><?xml version="1.0" encoding="utf-8"?>
<a:theme xmlns:a="http://schemas.openxmlformats.org/drawingml/2006/main" name="1_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350" row="6">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C0E955F7-A0B8-4196-99EC-17E2E50220DC}">
  <we:reference id="wa104381063" version="1.0.0.1" store="en-001" storeType="OMEX"/>
  <we:alternateReferences>
    <we:reference id="WA104381063" version="1.0.0.1" store="" storeType="OMEX"/>
  </we:alternateReferences>
  <we:properties/>
  <we:bindings/>
  <we:snapshot xmlns:r="http://schemas.openxmlformats.org/officeDocument/2006/relationships"/>
</we:webextension>
</file>

<file path=docProps/app.xml><?xml version="1.0" encoding="utf-8"?>
<Properties xmlns="http://schemas.openxmlformats.org/officeDocument/2006/extended-properties" xmlns:vt="http://schemas.openxmlformats.org/officeDocument/2006/docPropsVTypes">
  <TotalTime>8159</TotalTime>
  <Words>704</Words>
  <Application>Microsoft Office PowerPoint</Application>
  <PresentationFormat>Widescreen</PresentationFormat>
  <Paragraphs>136</Paragraphs>
  <Slides>24</Slides>
  <Notes>21</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24</vt:i4>
      </vt:variant>
    </vt:vector>
  </HeadingPairs>
  <TitlesOfParts>
    <vt:vector size="30" baseType="lpstr">
      <vt:lpstr>ＭＳ Ｐゴシック</vt:lpstr>
      <vt:lpstr>Arial</vt:lpstr>
      <vt:lpstr>Calibri</vt:lpstr>
      <vt:lpstr>Calibri Light</vt:lpstr>
      <vt:lpstr>Century Gothic</vt:lpstr>
      <vt:lpstr>1_Office Theme</vt:lpstr>
      <vt:lpstr>Welcome!</vt:lpstr>
      <vt:lpstr>Disclaimer</vt:lpstr>
      <vt:lpstr>PowerPoint Presentation</vt:lpstr>
      <vt:lpstr>Administration</vt:lpstr>
      <vt:lpstr>MURAL</vt:lpstr>
      <vt:lpstr>Let’s Connect!</vt:lpstr>
      <vt:lpstr> Data Preparation</vt:lpstr>
      <vt:lpstr>Agenda</vt:lpstr>
      <vt:lpstr>Case Study  National Parks</vt:lpstr>
      <vt:lpstr>PowerPoint Presentation</vt:lpstr>
      <vt:lpstr>Common data issues</vt:lpstr>
      <vt:lpstr>Tidy data</vt:lpstr>
      <vt:lpstr>This data is tidy</vt:lpstr>
      <vt:lpstr>Tidy or untidy?</vt:lpstr>
      <vt:lpstr>Tidy or untidy?</vt:lpstr>
      <vt:lpstr>Wide to long</vt:lpstr>
      <vt:lpstr>Check how your data is stored</vt:lpstr>
      <vt:lpstr>PowerPoint Presentation</vt:lpstr>
      <vt:lpstr>PowerPoint Presentation</vt:lpstr>
      <vt:lpstr>Conditional formatting </vt:lpstr>
      <vt:lpstr>PowerPoint Presentation</vt:lpstr>
      <vt:lpstr>PowerPoint Presentation</vt:lpstr>
      <vt:lpstr>Functions to summarize data with Format as Table</vt:lpstr>
      <vt:lpstr>Learn More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Todd Hamill</dc:creator>
  <cp:lastModifiedBy>Walt DeGrange</cp:lastModifiedBy>
  <cp:revision>26</cp:revision>
  <dcterms:created xsi:type="dcterms:W3CDTF">2020-08-18T23:21:46Z</dcterms:created>
  <dcterms:modified xsi:type="dcterms:W3CDTF">2025-03-09T17:30:58Z</dcterms:modified>
</cp:coreProperties>
</file>

<file path=docProps/thumbnail.jpeg>
</file>